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52" r:id="rId1"/>
  </p:sldMasterIdLst>
  <p:notesMasterIdLst>
    <p:notesMasterId r:id="rId36"/>
  </p:notesMasterIdLst>
  <p:handoutMasterIdLst>
    <p:handoutMasterId r:id="rId37"/>
  </p:handoutMasterIdLst>
  <p:sldIdLst>
    <p:sldId id="256" r:id="rId2"/>
    <p:sldId id="293" r:id="rId3"/>
    <p:sldId id="261" r:id="rId4"/>
    <p:sldId id="309" r:id="rId5"/>
    <p:sldId id="290" r:id="rId6"/>
    <p:sldId id="262" r:id="rId7"/>
    <p:sldId id="263" r:id="rId8"/>
    <p:sldId id="308" r:id="rId9"/>
    <p:sldId id="292" r:id="rId10"/>
    <p:sldId id="259" r:id="rId11"/>
    <p:sldId id="266" r:id="rId12"/>
    <p:sldId id="277" r:id="rId13"/>
    <p:sldId id="270" r:id="rId14"/>
    <p:sldId id="267" r:id="rId15"/>
    <p:sldId id="312" r:id="rId16"/>
    <p:sldId id="313" r:id="rId17"/>
    <p:sldId id="268" r:id="rId18"/>
    <p:sldId id="269" r:id="rId19"/>
    <p:sldId id="274" r:id="rId20"/>
    <p:sldId id="311" r:id="rId21"/>
    <p:sldId id="295" r:id="rId22"/>
    <p:sldId id="310" r:id="rId23"/>
    <p:sldId id="300" r:id="rId24"/>
    <p:sldId id="283" r:id="rId25"/>
    <p:sldId id="297" r:id="rId26"/>
    <p:sldId id="296" r:id="rId27"/>
    <p:sldId id="303" r:id="rId28"/>
    <p:sldId id="305" r:id="rId29"/>
    <p:sldId id="307" r:id="rId30"/>
    <p:sldId id="306" r:id="rId31"/>
    <p:sldId id="301" r:id="rId32"/>
    <p:sldId id="289" r:id="rId33"/>
    <p:sldId id="281" r:id="rId34"/>
    <p:sldId id="282" r:id="rId35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EE67A839-D602-488E-BBAF-6DDDD56BE3E1}">
          <p14:sldIdLst>
            <p14:sldId id="256"/>
            <p14:sldId id="293"/>
            <p14:sldId id="261"/>
            <p14:sldId id="309"/>
            <p14:sldId id="290"/>
            <p14:sldId id="262"/>
            <p14:sldId id="263"/>
            <p14:sldId id="308"/>
            <p14:sldId id="292"/>
            <p14:sldId id="259"/>
            <p14:sldId id="266"/>
            <p14:sldId id="277"/>
            <p14:sldId id="270"/>
            <p14:sldId id="267"/>
            <p14:sldId id="312"/>
            <p14:sldId id="313"/>
            <p14:sldId id="268"/>
            <p14:sldId id="269"/>
            <p14:sldId id="274"/>
            <p14:sldId id="311"/>
            <p14:sldId id="295"/>
            <p14:sldId id="310"/>
            <p14:sldId id="300"/>
            <p14:sldId id="283"/>
            <p14:sldId id="297"/>
            <p14:sldId id="296"/>
            <p14:sldId id="303"/>
            <p14:sldId id="305"/>
            <p14:sldId id="307"/>
            <p14:sldId id="306"/>
            <p14:sldId id="301"/>
            <p14:sldId id="289"/>
            <p14:sldId id="281"/>
            <p14:sldId id="28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737" autoAdjust="0"/>
  </p:normalViewPr>
  <p:slideViewPr>
    <p:cSldViewPr>
      <p:cViewPr>
        <p:scale>
          <a:sx n="60" d="100"/>
          <a:sy n="60" d="100"/>
        </p:scale>
        <p:origin x="-3084" y="-11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9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A91403-FCDF-4683-A613-047508697DD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2A8F098-EC0D-4BF4-BB9F-75C24B59F0F1}" type="pres">
      <dgm:prSet presAssocID="{B8A91403-FCDF-4683-A613-047508697DD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</dgm:ptLst>
  <dgm:cxnLst>
    <dgm:cxn modelId="{E7CF9086-305D-4DBD-96C0-240153DAF023}" type="presOf" srcId="{B8A91403-FCDF-4683-A613-047508697DD3}" destId="{C2A8F098-EC0D-4BF4-BB9F-75C24B59F0F1}" srcOrd="0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A91403-FCDF-4683-A613-047508697DD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2A8F098-EC0D-4BF4-BB9F-75C24B59F0F1}" type="pres">
      <dgm:prSet presAssocID="{B8A91403-FCDF-4683-A613-047508697DD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</dgm:ptLst>
  <dgm:cxnLst>
    <dgm:cxn modelId="{E6664C74-602B-423E-B2BC-AB7C193C622F}" type="presOf" srcId="{B8A91403-FCDF-4683-A613-047508697DD3}" destId="{C2A8F098-EC0D-4BF4-BB9F-75C24B59F0F1}" srcOrd="0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77F540-E8F3-40D4-B365-DC2B3096273C}" type="datetimeFigureOut">
              <a:rPr lang="pl-PL" smtClean="0"/>
              <a:pPr/>
              <a:t>2013-10-24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08AE5-F04A-4B71-B96D-BAFD9BF808A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7554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16CF0-7024-496C-AFF6-28DB9EF7DD85}" type="datetimeFigureOut">
              <a:rPr lang="pl-PL" smtClean="0"/>
              <a:pPr/>
              <a:t>2013-10-24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13EE39-F0B6-4C05-9681-5F63CABBDE7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856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3EE39-F0B6-4C05-9681-5F63CABBDE7B}" type="slidenum">
              <a:rPr lang="pl-PL" smtClean="0"/>
              <a:pPr/>
              <a:t>22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C549-DEF4-4E51-8C6B-E00D399A62B6}" type="datetimeFigureOut">
              <a:rPr lang="pl-PL" smtClean="0"/>
              <a:pPr/>
              <a:t>2013-10-24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A5AD9-6A44-4FF6-BFAD-6591E391356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C549-DEF4-4E51-8C6B-E00D399A62B6}" type="datetimeFigureOut">
              <a:rPr lang="pl-PL" smtClean="0"/>
              <a:pPr/>
              <a:t>2013-10-24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A5AD9-6A44-4FF6-BFAD-6591E391356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C549-DEF4-4E51-8C6B-E00D399A62B6}" type="datetimeFigureOut">
              <a:rPr lang="pl-PL" smtClean="0"/>
              <a:pPr/>
              <a:t>2013-10-24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A5AD9-6A44-4FF6-BFAD-6591E391356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C549-DEF4-4E51-8C6B-E00D399A62B6}" type="datetimeFigureOut">
              <a:rPr lang="pl-PL" smtClean="0"/>
              <a:pPr/>
              <a:t>2013-10-24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A5AD9-6A44-4FF6-BFAD-6591E391356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C549-DEF4-4E51-8C6B-E00D399A62B6}" type="datetimeFigureOut">
              <a:rPr lang="pl-PL" smtClean="0"/>
              <a:pPr/>
              <a:t>2013-10-24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A5AD9-6A44-4FF6-BFAD-6591E391356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C549-DEF4-4E51-8C6B-E00D399A62B6}" type="datetimeFigureOut">
              <a:rPr lang="pl-PL" smtClean="0"/>
              <a:pPr/>
              <a:t>2013-10-24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A5AD9-6A44-4FF6-BFAD-6591E391356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C549-DEF4-4E51-8C6B-E00D399A62B6}" type="datetimeFigureOut">
              <a:rPr lang="pl-PL" smtClean="0"/>
              <a:pPr/>
              <a:t>2013-10-24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A5AD9-6A44-4FF6-BFAD-6591E391356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C549-DEF4-4E51-8C6B-E00D399A62B6}" type="datetimeFigureOut">
              <a:rPr lang="pl-PL" smtClean="0"/>
              <a:pPr/>
              <a:t>2013-10-24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A5AD9-6A44-4FF6-BFAD-6591E391356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C549-DEF4-4E51-8C6B-E00D399A62B6}" type="datetimeFigureOut">
              <a:rPr lang="pl-PL" smtClean="0"/>
              <a:pPr/>
              <a:t>2013-10-24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A5AD9-6A44-4FF6-BFAD-6591E391356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C549-DEF4-4E51-8C6B-E00D399A62B6}" type="datetimeFigureOut">
              <a:rPr lang="pl-PL" smtClean="0"/>
              <a:pPr/>
              <a:t>2013-10-24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A5AD9-6A44-4FF6-BFAD-6591E391356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C549-DEF4-4E51-8C6B-E00D399A62B6}" type="datetimeFigureOut">
              <a:rPr lang="pl-PL" smtClean="0"/>
              <a:pPr/>
              <a:t>2013-10-24</a:t>
            </a:fld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DA5AD9-6A44-4FF6-BFAD-6591E391356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8DA5AD9-6A44-4FF6-BFAD-6591E391356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5D5C549-DEF4-4E51-8C6B-E00D399A62B6}" type="datetimeFigureOut">
              <a:rPr lang="pl-PL" smtClean="0"/>
              <a:pPr/>
              <a:t>2013-10-24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../Ustawienia%20lokalne/Temporary%20Internet%20Files/Content.IE5/2MOOA125/przyk&#322;ad%20dokumentu%20wewn&#281;trznego.doc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wy-malopolski-przedsiebiorca.pl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mailto:m.p-sikora@centrump-sucha.pl" TargetMode="External"/><Relationship Id="rId2" Type="http://schemas.openxmlformats.org/officeDocument/2006/relationships/hyperlink" Target="mailto:a.gierat@centump-sucha.pl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ntrump-sucha.pl/" TargetMode="Externa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9512" y="1988840"/>
            <a:ext cx="8280920" cy="1512168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 smtClean="0"/>
              <a:t>FUNDUSZ POŻYCZKOWY </a:t>
            </a:r>
            <a:br>
              <a:rPr lang="pl-PL" sz="3600" b="1" dirty="0" smtClean="0"/>
            </a:br>
            <a:r>
              <a:rPr lang="pl-PL" sz="3600" b="1" dirty="0" smtClean="0"/>
              <a:t>„NOWY MAŁOPOLSKI PRZEDSIĘBIORCA</a:t>
            </a:r>
            <a:r>
              <a:rPr lang="pl-PL" sz="4000" dirty="0" smtClean="0"/>
              <a:t>”</a:t>
            </a:r>
            <a:endParaRPr lang="pl-PL" sz="4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59632" y="5877272"/>
            <a:ext cx="6400800" cy="294928"/>
          </a:xfrm>
        </p:spPr>
        <p:txBody>
          <a:bodyPr>
            <a:normAutofit/>
          </a:bodyPr>
          <a:lstStyle/>
          <a:p>
            <a:r>
              <a:rPr lang="pl-PL" sz="1200" b="1" i="1" dirty="0">
                <a:solidFill>
                  <a:schemeClr val="tx1"/>
                </a:solidFill>
              </a:rPr>
              <a:t>Projekt współfinansowany przez Unię Europejską w ramach Europejskiego Funduszu Społecznego</a:t>
            </a:r>
          </a:p>
          <a:p>
            <a:endParaRPr lang="pl-PL" sz="1200" b="1" i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61287"/>
            <a:ext cx="7287491" cy="957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998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000" dirty="0"/>
              <a:t>Fundusz Pożyczkowy </a:t>
            </a:r>
            <a:br>
              <a:rPr lang="pl-PL" sz="4000" dirty="0"/>
            </a:br>
            <a:r>
              <a:rPr lang="pl-PL" sz="4000" dirty="0"/>
              <a:t>„Nowy Małopolski Przedsiębiorca”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endParaRPr lang="pl-PL" b="1" dirty="0" smtClean="0"/>
          </a:p>
          <a:p>
            <a:pPr marL="114300" indent="0" algn="ctr">
              <a:buNone/>
            </a:pPr>
            <a:r>
              <a:rPr lang="pl-PL" sz="3600" b="1" dirty="0" smtClean="0"/>
              <a:t>PODSUMOWANIE</a:t>
            </a:r>
            <a:endParaRPr lang="pl-PL" sz="3600" b="1" dirty="0"/>
          </a:p>
        </p:txBody>
      </p:sp>
      <p:pic>
        <p:nvPicPr>
          <p:cNvPr id="5" name="Picture 8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99" y="2924944"/>
            <a:ext cx="8064896" cy="3421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724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000" dirty="0"/>
              <a:t>Fundusz Pożyczkowy </a:t>
            </a:r>
            <a:br>
              <a:rPr lang="pl-PL" sz="4000" dirty="0"/>
            </a:br>
            <a:r>
              <a:rPr lang="pl-PL" sz="4000" dirty="0"/>
              <a:t>„Nowy Małopolski Przedsiębiorca”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24744"/>
            <a:ext cx="7620000" cy="5616624"/>
          </a:xfrm>
        </p:spPr>
        <p:txBody>
          <a:bodyPr>
            <a:normAutofit fontScale="92500" lnSpcReduction="10000"/>
          </a:bodyPr>
          <a:lstStyle/>
          <a:p>
            <a:pPr marL="609600" indent="-609600" algn="ctr">
              <a:lnSpc>
                <a:spcPct val="80000"/>
              </a:lnSpc>
              <a:buNone/>
            </a:pPr>
            <a:endParaRPr lang="pl-PL" sz="4000" b="1" dirty="0" smtClean="0"/>
          </a:p>
          <a:p>
            <a:pPr marL="609600" indent="-609600" algn="ctr">
              <a:lnSpc>
                <a:spcPct val="80000"/>
              </a:lnSpc>
              <a:buNone/>
            </a:pPr>
            <a:endParaRPr lang="pl-PL" b="1" dirty="0" smtClean="0"/>
          </a:p>
          <a:p>
            <a:pPr marL="609600" indent="-609600" algn="ctr">
              <a:lnSpc>
                <a:spcPct val="80000"/>
              </a:lnSpc>
              <a:buNone/>
            </a:pPr>
            <a:r>
              <a:rPr lang="pl-PL" b="1" dirty="0" smtClean="0"/>
              <a:t>Dodatkowe </a:t>
            </a:r>
            <a:r>
              <a:rPr lang="pl-PL" b="1" dirty="0"/>
              <a:t>uwagi:</a:t>
            </a:r>
          </a:p>
          <a:p>
            <a:pPr marL="609600" indent="-609600">
              <a:lnSpc>
                <a:spcPct val="80000"/>
              </a:lnSpc>
              <a:buNone/>
            </a:pPr>
            <a:endParaRPr lang="pl-PL" sz="800" b="1" dirty="0"/>
          </a:p>
          <a:p>
            <a:pPr marL="609600" indent="-609600">
              <a:lnSpc>
                <a:spcPct val="80000"/>
              </a:lnSpc>
              <a:buNone/>
            </a:pPr>
            <a:endParaRPr lang="pl-PL" sz="1100" dirty="0">
              <a:solidFill>
                <a:srgbClr val="0000FF"/>
              </a:solidFill>
            </a:endParaRP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pl-PL" b="1" dirty="0" smtClean="0"/>
              <a:t>Pożyczkobiorca w </a:t>
            </a:r>
            <a:r>
              <a:rPr lang="pl-PL" b="1" dirty="0"/>
              <a:t>momencie przedłożenia </a:t>
            </a:r>
            <a:r>
              <a:rPr lang="pl-PL" b="1" dirty="0" smtClean="0"/>
              <a:t>raportu                                        z wydatkowania środków pochodzących z pożyczki i wkładu własnego </a:t>
            </a:r>
            <a:r>
              <a:rPr lang="pl-PL" b="1" dirty="0"/>
              <a:t>składa </a:t>
            </a:r>
            <a:r>
              <a:rPr lang="pl-PL" b="1" dirty="0" smtClean="0"/>
              <a:t>jako załącznik potwierdzone za zgodność                        z oryginałem kserokopie </a:t>
            </a:r>
            <a:r>
              <a:rPr lang="pl-PL" b="1" dirty="0"/>
              <a:t>dokumentów </a:t>
            </a:r>
            <a:r>
              <a:rPr lang="pl-PL" b="1" dirty="0" smtClean="0"/>
              <a:t>księgowych wraz z wymaganymi dokumentami dokumentującymi dokonanie zapłaty (faktur, rachunków, wydruki z konta bankowego, itd.) </a:t>
            </a:r>
          </a:p>
          <a:p>
            <a:pPr marL="662940" lvl="2" indent="0" algn="just">
              <a:lnSpc>
                <a:spcPct val="80000"/>
              </a:lnSpc>
              <a:buNone/>
            </a:pPr>
            <a:r>
              <a:rPr lang="pl-PL" sz="2200" b="1" dirty="0" smtClean="0"/>
              <a:t>Kserokopie </a:t>
            </a:r>
            <a:r>
              <a:rPr lang="pl-PL" sz="2200" b="1" dirty="0"/>
              <a:t>dokumentów </a:t>
            </a:r>
            <a:r>
              <a:rPr lang="pl-PL" sz="2200" b="1" dirty="0" smtClean="0"/>
              <a:t>(każda strona) muszą </a:t>
            </a:r>
            <a:r>
              <a:rPr lang="pl-PL" sz="2200" b="1" dirty="0"/>
              <a:t>być potwierdzone przez Pożyczkobiorcę za zgodność z oryginałem, poprzez opatrzenie ich klauzulą „potwierdzam za zgodność z oryginałem” czytelnym </a:t>
            </a:r>
            <a:r>
              <a:rPr lang="pl-PL" sz="2200" b="1" dirty="0" smtClean="0"/>
              <a:t>podpisem pożyczkobiorcy (imię                 i nazwisko) oraz bieżącą datą</a:t>
            </a:r>
            <a:r>
              <a:rPr lang="pl-PL" sz="2200" b="1" dirty="0"/>
              <a:t>. 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endParaRPr lang="pl-PL" dirty="0"/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pl-PL" dirty="0"/>
              <a:t>Dokumenty potwierdzające dokonanie zakupu, np. faktura (jeżeli nie wynika z niej jednoznacznie zakup danej pozycji) umowa kupna sprzedaży, </a:t>
            </a:r>
            <a:r>
              <a:rPr lang="pl-PL" dirty="0" smtClean="0"/>
              <a:t>protokoły, </a:t>
            </a:r>
            <a:r>
              <a:rPr lang="pl-PL" dirty="0"/>
              <a:t>sporządzone w języku obcym wymagają tłumaczenia przysięgłego. </a:t>
            </a:r>
            <a:r>
              <a:rPr lang="pl-PL" dirty="0" smtClean="0"/>
              <a:t>Tłumaczenie powinno być podpisane przez osobę dokonującą tłumaczenia wraz z datą jego wykonania.</a:t>
            </a: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78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000" dirty="0"/>
              <a:t>Fundusz Pożyczkowy </a:t>
            </a:r>
            <a:br>
              <a:rPr lang="pl-PL" sz="4000" dirty="0"/>
            </a:br>
            <a:r>
              <a:rPr lang="pl-PL" sz="4000" dirty="0"/>
              <a:t>„Nowy Małopolski Przedsiębiorca”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800200"/>
            <a:ext cx="7620000" cy="4941168"/>
          </a:xfrm>
        </p:spPr>
        <p:txBody>
          <a:bodyPr>
            <a:normAutofit lnSpcReduction="10000"/>
          </a:bodyPr>
          <a:lstStyle/>
          <a:p>
            <a:pPr marL="609600" indent="-609600" algn="ctr">
              <a:lnSpc>
                <a:spcPct val="80000"/>
              </a:lnSpc>
              <a:buNone/>
            </a:pPr>
            <a:endParaRPr lang="pl-PL" sz="2000" b="1" dirty="0"/>
          </a:p>
          <a:p>
            <a:pPr marL="609600" indent="-609600" algn="ctr">
              <a:lnSpc>
                <a:spcPct val="80000"/>
              </a:lnSpc>
              <a:buNone/>
            </a:pPr>
            <a:r>
              <a:rPr lang="pl-PL" b="1" dirty="0"/>
              <a:t>Dodatkowe uwagi:</a:t>
            </a:r>
          </a:p>
          <a:p>
            <a:pPr marL="609600" indent="-609600">
              <a:lnSpc>
                <a:spcPct val="80000"/>
              </a:lnSpc>
              <a:buNone/>
            </a:pPr>
            <a:endParaRPr lang="pl-PL" sz="500" b="1" dirty="0"/>
          </a:p>
          <a:p>
            <a:pPr marL="609600" indent="-609600">
              <a:lnSpc>
                <a:spcPct val="80000"/>
              </a:lnSpc>
              <a:buNone/>
            </a:pPr>
            <a:endParaRPr lang="pl-PL" sz="1100" dirty="0"/>
          </a:p>
          <a:p>
            <a:pPr marL="609600" indent="-609600" algn="just">
              <a:lnSpc>
                <a:spcPct val="80000"/>
              </a:lnSpc>
              <a:buNone/>
            </a:pPr>
            <a:r>
              <a:rPr lang="pl-PL" sz="2800" dirty="0"/>
              <a:t>	Przy zakupie w obcej walucie wymagany jest:</a:t>
            </a:r>
          </a:p>
          <a:p>
            <a:pPr marL="609600" indent="-609600" algn="just">
              <a:lnSpc>
                <a:spcPct val="80000"/>
              </a:lnSpc>
              <a:buNone/>
            </a:pPr>
            <a:endParaRPr lang="pl-PL" sz="800" dirty="0"/>
          </a:p>
          <a:p>
            <a:pPr marL="609600" indent="-609600" algn="just">
              <a:lnSpc>
                <a:spcPct val="80000"/>
              </a:lnSpc>
              <a:buFontTx/>
              <a:buAutoNum type="alphaLcParenR"/>
            </a:pPr>
            <a:r>
              <a:rPr lang="pl-PL" sz="2400" dirty="0"/>
              <a:t>dokument wystawiony przez podmiot zagraniczny </a:t>
            </a:r>
          </a:p>
          <a:p>
            <a:pPr marL="609600" indent="-609600" algn="just">
              <a:lnSpc>
                <a:spcPct val="80000"/>
              </a:lnSpc>
              <a:buFontTx/>
              <a:buAutoNum type="alphaLcParenR"/>
            </a:pPr>
            <a:r>
              <a:rPr lang="pl-PL" sz="2400" dirty="0"/>
              <a:t>oraz </a:t>
            </a:r>
            <a:r>
              <a:rPr lang="pl-PL" sz="2400" dirty="0">
                <a:hlinkClick r:id="rId2" action="ppaction://hlinkfile"/>
              </a:rPr>
              <a:t>dowód wewnętrzny </a:t>
            </a:r>
            <a:r>
              <a:rPr lang="pl-PL" sz="2400" dirty="0"/>
              <a:t>wystawiony na różnicę między wartością tego dokumentu zagranicznego przeliczonego według średniego kursu NBP z dnia poprzedzającego dzień </a:t>
            </a:r>
            <a:r>
              <a:rPr lang="pl-PL" sz="2400" dirty="0" smtClean="0"/>
              <a:t>wystawienia </a:t>
            </a:r>
            <a:r>
              <a:rPr lang="pl-PL" sz="2400" dirty="0"/>
              <a:t>dokumentu zagranicznego a kwotą w złotych jaką został obciążony rachunek </a:t>
            </a:r>
            <a:r>
              <a:rPr lang="pl-PL" sz="2400" dirty="0" smtClean="0"/>
              <a:t>Pożyczkobiorcy </a:t>
            </a:r>
            <a:r>
              <a:rPr lang="pl-PL" sz="2400" dirty="0"/>
              <a:t>w związku z dokonaniem płatności kontrahentowi zagranicznemu. </a:t>
            </a: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pl-PL" sz="1400" dirty="0"/>
              <a:t>	</a:t>
            </a: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pl-PL" sz="2400" dirty="0"/>
              <a:t>	Podczas składania </a:t>
            </a:r>
            <a:r>
              <a:rPr lang="pl-PL" sz="2400" dirty="0" smtClean="0"/>
              <a:t>raportu z wydatkowania Pożyczkobiorca </a:t>
            </a:r>
            <a:r>
              <a:rPr lang="pl-PL" sz="2400" dirty="0"/>
              <a:t>powinien dodatkowo przedłożyć fakturę VAT wewnętrzną, jeżeli był </a:t>
            </a:r>
            <a:r>
              <a:rPr lang="pl-PL" sz="2400" dirty="0">
                <a:cs typeface="Times New Roman" pitchFamily="18" charset="0"/>
              </a:rPr>
              <a:t>zobowiązany taki dokument sporządzić (płatnicy VAT) - fakultatywnie.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977986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000" dirty="0"/>
              <a:t>Fundusz Pożyczkowy </a:t>
            </a:r>
            <a:br>
              <a:rPr lang="pl-PL" sz="4000" dirty="0"/>
            </a:br>
            <a:r>
              <a:rPr lang="pl-PL" sz="4000" dirty="0"/>
              <a:t>„Nowy Małopolski Przedsiębiorca</a:t>
            </a:r>
            <a:r>
              <a:rPr lang="pl-PL" sz="4800" dirty="0"/>
              <a:t>”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09600" indent="-609600" algn="ctr">
              <a:lnSpc>
                <a:spcPct val="80000"/>
              </a:lnSpc>
              <a:buNone/>
            </a:pPr>
            <a:endParaRPr lang="pl-PL" b="1" dirty="0" smtClean="0"/>
          </a:p>
          <a:p>
            <a:pPr marL="609600" indent="-609600" algn="ctr">
              <a:lnSpc>
                <a:spcPct val="80000"/>
              </a:lnSpc>
              <a:buNone/>
            </a:pPr>
            <a:r>
              <a:rPr lang="pl-PL" b="1" dirty="0" smtClean="0"/>
              <a:t>Dodatkowe </a:t>
            </a:r>
            <a:r>
              <a:rPr lang="pl-PL" b="1" dirty="0"/>
              <a:t>uwagi:</a:t>
            </a:r>
          </a:p>
          <a:p>
            <a:pPr marL="609600" indent="-609600">
              <a:lnSpc>
                <a:spcPct val="80000"/>
              </a:lnSpc>
              <a:buNone/>
            </a:pPr>
            <a:endParaRPr lang="pl-PL" sz="1800" b="1" dirty="0"/>
          </a:p>
          <a:p>
            <a:pPr marL="609600" indent="-609600">
              <a:lnSpc>
                <a:spcPct val="80000"/>
              </a:lnSpc>
              <a:buNone/>
            </a:pPr>
            <a:endParaRPr lang="pl-PL" sz="100" b="1" dirty="0"/>
          </a:p>
          <a:p>
            <a:pPr marL="609600" indent="-609600">
              <a:lnSpc>
                <a:spcPct val="80000"/>
              </a:lnSpc>
              <a:buNone/>
            </a:pPr>
            <a:endParaRPr lang="pl-PL" sz="900" b="1" dirty="0"/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pl-PL" sz="2400" dirty="0"/>
              <a:t>W przypadku wnoszenia do firmy wkładu </a:t>
            </a:r>
            <a:r>
              <a:rPr lang="pl-PL" sz="2400" dirty="0" smtClean="0"/>
              <a:t>własnego w postaci środka trwałego, </a:t>
            </a:r>
            <a:r>
              <a:rPr lang="pl-PL" sz="2400" dirty="0"/>
              <a:t>którego zakup nie jest potwierdzony dokumentem księgowym wymagane jest złożenie oświadczenia dotyczącego przekazania środka trwałego.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endParaRPr lang="pl-PL" sz="2400" dirty="0"/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pl-PL" sz="2400" dirty="0"/>
              <a:t>Dla potrzeb wycenienia wartości wkładu własnego niezbędne jest </a:t>
            </a:r>
            <a:r>
              <a:rPr lang="pl-PL" sz="2400" dirty="0" smtClean="0"/>
              <a:t>np. przedstawienie </a:t>
            </a:r>
            <a:r>
              <a:rPr lang="pl-PL" sz="2400" dirty="0"/>
              <a:t>dokumentów zewnętrznych wskazujących na daną jego wartość rynkową w momencie wprowadzenia go do firmy. Za taki dokument przyjąć można m.in.: wydruk z serwisu transakcyjnego wskazujący na zawarcie transakcji na taki sam przedmiot  po tej samej cenie lub opinię rzeczoznawcy.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53811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000" dirty="0"/>
              <a:t>Fundusz Pożyczkowy </a:t>
            </a:r>
            <a:br>
              <a:rPr lang="pl-PL" sz="4000" dirty="0"/>
            </a:br>
            <a:r>
              <a:rPr lang="pl-PL" sz="4000" dirty="0"/>
              <a:t>„Nowy Małopolski Przedsiębiorca”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88840"/>
            <a:ext cx="7620000" cy="4392488"/>
          </a:xfrm>
        </p:spPr>
        <p:txBody>
          <a:bodyPr>
            <a:normAutofit fontScale="62500" lnSpcReduction="20000"/>
          </a:bodyPr>
          <a:lstStyle/>
          <a:p>
            <a:pPr marL="0" indent="0" algn="r">
              <a:lnSpc>
                <a:spcPct val="80000"/>
              </a:lnSpc>
              <a:buNone/>
            </a:pPr>
            <a:endParaRPr lang="pl-PL" sz="2400" i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pl-PL" sz="2400" i="1" dirty="0" smtClean="0"/>
              <a:t>WZÓR OŚWIADCZENIA</a:t>
            </a:r>
            <a:r>
              <a:rPr lang="pl-PL" sz="2400" dirty="0" smtClean="0"/>
              <a:t>	</a:t>
            </a:r>
          </a:p>
          <a:p>
            <a:pPr marL="0" indent="0">
              <a:lnSpc>
                <a:spcPct val="80000"/>
              </a:lnSpc>
              <a:buNone/>
            </a:pPr>
            <a:endParaRPr lang="pl-PL" sz="2400" dirty="0" smtClean="0"/>
          </a:p>
          <a:p>
            <a:pPr marL="0" indent="0">
              <a:lnSpc>
                <a:spcPct val="80000"/>
              </a:lnSpc>
              <a:buNone/>
            </a:pPr>
            <a:endParaRPr lang="pl-PL" sz="24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pl-PL" sz="2400" dirty="0" smtClean="0"/>
              <a:t>					 </a:t>
            </a:r>
            <a:r>
              <a:rPr lang="pl-PL" sz="2400" i="1" dirty="0" smtClean="0"/>
              <a:t>miejscowość</a:t>
            </a:r>
            <a:r>
              <a:rPr lang="pl-PL" sz="2400" i="1" dirty="0"/>
              <a:t>, data……………………….</a:t>
            </a:r>
          </a:p>
          <a:p>
            <a:pPr marL="0" indent="0" algn="r">
              <a:lnSpc>
                <a:spcPct val="80000"/>
              </a:lnSpc>
              <a:buNone/>
            </a:pPr>
            <a:endParaRPr lang="pl-PL" sz="2400" dirty="0">
              <a:solidFill>
                <a:srgbClr val="000000"/>
              </a:solidFill>
              <a:cs typeface="Arial" charset="0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pl-PL" sz="24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OŚWIADCZENIE 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pl-PL" sz="24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dotyczące przekazania </a:t>
            </a:r>
            <a:r>
              <a:rPr lang="pl-PL" sz="2400" dirty="0">
                <a:solidFill>
                  <a:srgbClr val="000000"/>
                </a:solidFill>
                <a:cs typeface="Arial" charset="0"/>
              </a:rPr>
              <a:t>ś</a:t>
            </a:r>
            <a:r>
              <a:rPr lang="pl-PL" sz="2400" dirty="0">
                <a:solidFill>
                  <a:srgbClr val="000000"/>
                </a:solidFill>
                <a:cs typeface="Times New Roman" pitchFamily="18" charset="0"/>
              </a:rPr>
              <a:t>rodka </a:t>
            </a:r>
            <a:r>
              <a:rPr lang="pl-PL" sz="2400" dirty="0" smtClean="0">
                <a:solidFill>
                  <a:srgbClr val="000000"/>
                </a:solidFill>
                <a:cs typeface="Times New Roman" pitchFamily="18" charset="0"/>
              </a:rPr>
              <a:t>trwałego</a:t>
            </a:r>
          </a:p>
          <a:p>
            <a:pPr marL="0" indent="0" algn="ctr">
              <a:lnSpc>
                <a:spcPct val="80000"/>
              </a:lnSpc>
              <a:buNone/>
            </a:pPr>
            <a:endParaRPr lang="pl-PL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pl-PL" sz="2400" dirty="0">
                <a:solidFill>
                  <a:srgbClr val="000000"/>
                </a:solidFill>
                <a:cs typeface="Times New Roman" pitchFamily="18" charset="0"/>
              </a:rPr>
              <a:t>Ja, ni</a:t>
            </a:r>
            <a:r>
              <a:rPr lang="pl-PL" sz="2400" dirty="0">
                <a:solidFill>
                  <a:srgbClr val="000000"/>
                </a:solidFill>
                <a:cs typeface="Arial" charset="0"/>
              </a:rPr>
              <a:t>ż</a:t>
            </a:r>
            <a:r>
              <a:rPr lang="pl-PL" sz="2400" dirty="0">
                <a:solidFill>
                  <a:srgbClr val="000000"/>
                </a:solidFill>
                <a:cs typeface="Times New Roman" pitchFamily="18" charset="0"/>
              </a:rPr>
              <a:t>ej </a:t>
            </a:r>
            <a:r>
              <a:rPr lang="pl-PL" sz="2400" dirty="0" smtClean="0">
                <a:solidFill>
                  <a:srgbClr val="000000"/>
                </a:solidFill>
                <a:cs typeface="Times New Roman" pitchFamily="18" charset="0"/>
              </a:rPr>
              <a:t>podpisana(y</a:t>
            </a:r>
            <a:r>
              <a:rPr lang="pl-PL" sz="2400" dirty="0">
                <a:solidFill>
                  <a:srgbClr val="000000"/>
                </a:solidFill>
                <a:cs typeface="Times New Roman" pitchFamily="18" charset="0"/>
              </a:rPr>
              <a:t>),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sz="2400" dirty="0">
                <a:solidFill>
                  <a:srgbClr val="000000"/>
                </a:solidFill>
                <a:cs typeface="Times New Roman" pitchFamily="18" charset="0"/>
              </a:rPr>
              <a:t>............................................................................................................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sz="1600" i="1" dirty="0">
                <a:solidFill>
                  <a:srgbClr val="000000"/>
                </a:solidFill>
                <a:cs typeface="Times New Roman" pitchFamily="18" charset="0"/>
              </a:rPr>
              <a:t>(Imi</a:t>
            </a:r>
            <a:r>
              <a:rPr lang="pl-PL" sz="1600" i="1" dirty="0">
                <a:solidFill>
                  <a:srgbClr val="000000"/>
                </a:solidFill>
                <a:cs typeface="Arial" charset="0"/>
              </a:rPr>
              <a:t>ę</a:t>
            </a:r>
            <a:r>
              <a:rPr lang="pl-PL" sz="1600" i="1" dirty="0">
                <a:solidFill>
                  <a:srgbClr val="000000"/>
                </a:solidFill>
                <a:cs typeface="Times New Roman" pitchFamily="18" charset="0"/>
              </a:rPr>
              <a:t> i nazwisko składaj</a:t>
            </a:r>
            <a:r>
              <a:rPr lang="pl-PL" sz="1600" i="1" dirty="0">
                <a:solidFill>
                  <a:srgbClr val="000000"/>
                </a:solidFill>
                <a:cs typeface="Arial" charset="0"/>
              </a:rPr>
              <a:t>ą</a:t>
            </a:r>
            <a:r>
              <a:rPr lang="pl-PL" sz="1600" i="1" dirty="0">
                <a:solidFill>
                  <a:srgbClr val="000000"/>
                </a:solidFill>
                <a:cs typeface="Times New Roman" pitchFamily="18" charset="0"/>
              </a:rPr>
              <a:t>cego o</a:t>
            </a:r>
            <a:r>
              <a:rPr lang="pl-PL" sz="1600" i="1" dirty="0">
                <a:solidFill>
                  <a:srgbClr val="000000"/>
                </a:solidFill>
                <a:cs typeface="Arial" charset="0"/>
              </a:rPr>
              <a:t>ś</a:t>
            </a:r>
            <a:r>
              <a:rPr lang="pl-PL" sz="1600" i="1" dirty="0">
                <a:solidFill>
                  <a:srgbClr val="000000"/>
                </a:solidFill>
                <a:cs typeface="Times New Roman" pitchFamily="18" charset="0"/>
              </a:rPr>
              <a:t>wiadczenie)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sz="2400" dirty="0" smtClean="0">
                <a:solidFill>
                  <a:srgbClr val="000000"/>
                </a:solidFill>
                <a:cs typeface="Times New Roman" pitchFamily="18" charset="0"/>
              </a:rPr>
              <a:t>Zamieszkała(y</a:t>
            </a:r>
            <a:r>
              <a:rPr lang="pl-PL" sz="2400" dirty="0">
                <a:solidFill>
                  <a:srgbClr val="000000"/>
                </a:solidFill>
                <a:cs typeface="Times New Roman" pitchFamily="18" charset="0"/>
              </a:rPr>
              <a:t>).................................................................................................................</a:t>
            </a:r>
            <a:r>
              <a:rPr lang="pl-PL" sz="24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pl-PL" sz="2400" dirty="0">
                <a:solidFill>
                  <a:srgbClr val="000000"/>
                </a:solidFill>
                <a:cs typeface="Times New Roman" pitchFamily="18" charset="0"/>
              </a:rPr>
              <a:t>.......................................................................................................................................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sz="2400" dirty="0" smtClean="0">
                <a:solidFill>
                  <a:srgbClr val="000000"/>
                </a:solidFill>
                <a:cs typeface="Times New Roman" pitchFamily="18" charset="0"/>
              </a:rPr>
              <a:t>.........................................................................................................................................</a:t>
            </a:r>
            <a:endParaRPr lang="pl-PL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pl-PL" sz="1600" i="1" dirty="0">
                <a:solidFill>
                  <a:srgbClr val="000000"/>
                </a:solidFill>
                <a:cs typeface="Times New Roman" pitchFamily="18" charset="0"/>
              </a:rPr>
              <a:t>(adres zamieszkania odpowiednio zgodnie z dowodem osobistym lub za</a:t>
            </a:r>
            <a:r>
              <a:rPr lang="pl-PL" sz="1600" i="1" dirty="0">
                <a:solidFill>
                  <a:srgbClr val="000000"/>
                </a:solidFill>
                <a:cs typeface="Arial" charset="0"/>
              </a:rPr>
              <a:t>ś</a:t>
            </a:r>
            <a:r>
              <a:rPr lang="pl-PL" sz="1600" i="1" dirty="0">
                <a:solidFill>
                  <a:srgbClr val="000000"/>
                </a:solidFill>
                <a:cs typeface="Times New Roman" pitchFamily="18" charset="0"/>
              </a:rPr>
              <a:t>wiadczeniem o czasowym adresie zamieszkania: miejscowo</a:t>
            </a:r>
            <a:r>
              <a:rPr lang="pl-PL" sz="1600" i="1" dirty="0">
                <a:solidFill>
                  <a:srgbClr val="000000"/>
                </a:solidFill>
                <a:cs typeface="Arial" charset="0"/>
              </a:rPr>
              <a:t>ść</a:t>
            </a:r>
            <a:r>
              <a:rPr lang="pl-PL" sz="1600" i="1" dirty="0">
                <a:solidFill>
                  <a:srgbClr val="000000"/>
                </a:solidFill>
                <a:cs typeface="Times New Roman" pitchFamily="18" charset="0"/>
              </a:rPr>
              <a:t>, ulica, numer domu/mieszkania, </a:t>
            </a:r>
            <a:r>
              <a:rPr lang="pl-PL" sz="1600" i="1" dirty="0" smtClean="0">
                <a:solidFill>
                  <a:srgbClr val="000000"/>
                </a:solidFill>
                <a:cs typeface="Times New Roman" pitchFamily="18" charset="0"/>
              </a:rPr>
              <a:t>kod pocztowy)</a:t>
            </a:r>
            <a:endParaRPr lang="pl-PL" sz="2300" dirty="0">
              <a:solidFill>
                <a:srgbClr val="000000"/>
              </a:solidFill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pl-PL" sz="2400" dirty="0">
                <a:solidFill>
                  <a:srgbClr val="000000"/>
                </a:solidFill>
                <a:cs typeface="Times New Roman" pitchFamily="18" charset="0"/>
              </a:rPr>
              <a:t>O</a:t>
            </a:r>
            <a:r>
              <a:rPr lang="pl-PL" sz="2400" dirty="0">
                <a:solidFill>
                  <a:srgbClr val="000000"/>
                </a:solidFill>
                <a:cs typeface="Arial" charset="0"/>
              </a:rPr>
              <a:t>ś</a:t>
            </a:r>
            <a:r>
              <a:rPr lang="pl-PL" sz="2400" dirty="0">
                <a:solidFill>
                  <a:srgbClr val="000000"/>
                </a:solidFill>
                <a:cs typeface="Times New Roman" pitchFamily="18" charset="0"/>
              </a:rPr>
              <a:t>wiadczam, </a:t>
            </a:r>
            <a:r>
              <a:rPr lang="pl-PL" sz="2400" dirty="0">
                <a:solidFill>
                  <a:srgbClr val="000000"/>
                </a:solidFill>
                <a:cs typeface="Arial" charset="0"/>
              </a:rPr>
              <a:t>ż</a:t>
            </a:r>
            <a:r>
              <a:rPr lang="pl-PL" sz="2400" dirty="0">
                <a:solidFill>
                  <a:srgbClr val="000000"/>
                </a:solidFill>
                <a:cs typeface="Times New Roman" pitchFamily="18" charset="0"/>
              </a:rPr>
              <a:t>e w dniu ……………………………………… przekazano </a:t>
            </a:r>
            <a:r>
              <a:rPr lang="pl-PL" sz="2400" dirty="0">
                <a:solidFill>
                  <a:srgbClr val="000000"/>
                </a:solidFill>
                <a:cs typeface="Arial" charset="0"/>
              </a:rPr>
              <a:t>ś</a:t>
            </a:r>
            <a:r>
              <a:rPr lang="pl-PL" sz="2400" dirty="0">
                <a:solidFill>
                  <a:srgbClr val="000000"/>
                </a:solidFill>
                <a:cs typeface="Times New Roman" pitchFamily="18" charset="0"/>
              </a:rPr>
              <a:t>rodek trwały do działalno</a:t>
            </a:r>
            <a:r>
              <a:rPr lang="pl-PL" sz="2400" dirty="0">
                <a:solidFill>
                  <a:srgbClr val="000000"/>
                </a:solidFill>
                <a:cs typeface="Arial" charset="0"/>
              </a:rPr>
              <a:t>ś</a:t>
            </a:r>
            <a:r>
              <a:rPr lang="pl-PL" sz="2400" dirty="0">
                <a:solidFill>
                  <a:srgbClr val="000000"/>
                </a:solidFill>
                <a:cs typeface="Times New Roman" pitchFamily="18" charset="0"/>
              </a:rPr>
              <a:t>ci gospodarczej prowadzonej pod nazw</a:t>
            </a:r>
            <a:r>
              <a:rPr lang="pl-PL" sz="2400" dirty="0">
                <a:solidFill>
                  <a:srgbClr val="000000"/>
                </a:solidFill>
                <a:cs typeface="Arial" charset="0"/>
              </a:rPr>
              <a:t>ą </a:t>
            </a:r>
            <a:r>
              <a:rPr lang="pl-PL" sz="2400" dirty="0">
                <a:solidFill>
                  <a:srgbClr val="000000"/>
                </a:solidFill>
                <a:cs typeface="Times New Roman" pitchFamily="18" charset="0"/>
              </a:rPr>
              <a:t>…………………………………</a:t>
            </a:r>
            <a:r>
              <a:rPr lang="pl-PL" sz="24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pl-PL" sz="2400" dirty="0">
                <a:solidFill>
                  <a:srgbClr val="000000"/>
                </a:solidFill>
                <a:cs typeface="Times New Roman" pitchFamily="18" charset="0"/>
              </a:rPr>
              <a:t>NIP …………….. w postac</a:t>
            </a:r>
            <a:r>
              <a:rPr lang="pl-PL" sz="2400" dirty="0">
                <a:solidFill>
                  <a:srgbClr val="000000"/>
                </a:solidFill>
                <a:cs typeface="Arial" charset="0"/>
              </a:rPr>
              <a:t>i </a:t>
            </a:r>
            <a:r>
              <a:rPr lang="pl-PL" sz="2400" dirty="0">
                <a:solidFill>
                  <a:srgbClr val="000000"/>
                </a:solidFill>
                <a:cs typeface="Times New Roman" pitchFamily="18" charset="0"/>
              </a:rPr>
              <a:t>……………………………………………… o warto</a:t>
            </a:r>
            <a:r>
              <a:rPr lang="pl-PL" sz="2400" dirty="0">
                <a:solidFill>
                  <a:srgbClr val="000000"/>
                </a:solidFill>
                <a:cs typeface="Arial" charset="0"/>
              </a:rPr>
              <a:t>ś</a:t>
            </a:r>
            <a:r>
              <a:rPr lang="pl-PL" sz="2400" dirty="0">
                <a:solidFill>
                  <a:srgbClr val="000000"/>
                </a:solidFill>
                <a:cs typeface="Times New Roman" pitchFamily="18" charset="0"/>
              </a:rPr>
              <a:t>ci rynkowej ……………………………………………………………………</a:t>
            </a:r>
          </a:p>
          <a:p>
            <a:pPr marL="0" indent="0" algn="r">
              <a:lnSpc>
                <a:spcPct val="80000"/>
              </a:lnSpc>
              <a:buNone/>
            </a:pPr>
            <a:endParaRPr lang="pl-PL" sz="2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0" indent="0" algn="r">
              <a:lnSpc>
                <a:spcPct val="80000"/>
              </a:lnSpc>
              <a:buNone/>
            </a:pPr>
            <a:r>
              <a:rPr lang="pl-PL" sz="2400" dirty="0" smtClean="0">
                <a:solidFill>
                  <a:srgbClr val="000000"/>
                </a:solidFill>
                <a:cs typeface="Times New Roman" pitchFamily="18" charset="0"/>
              </a:rPr>
              <a:t>……………………………………..                    </a:t>
            </a:r>
          </a:p>
          <a:p>
            <a:pPr marL="0" indent="0" algn="r">
              <a:lnSpc>
                <a:spcPct val="80000"/>
              </a:lnSpc>
              <a:buNone/>
            </a:pPr>
            <a:r>
              <a:rPr lang="pl-PL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pl-PL" sz="1600" i="1" dirty="0" smtClean="0">
                <a:solidFill>
                  <a:srgbClr val="000000"/>
                </a:solidFill>
                <a:cs typeface="Times New Roman" pitchFamily="18" charset="0"/>
              </a:rPr>
              <a:t>(podpis) </a:t>
            </a:r>
            <a:endParaRPr lang="pl-PL" sz="1600" i="1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573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algn="ctr">
              <a:lnSpc>
                <a:spcPct val="80000"/>
              </a:lnSpc>
              <a:buNone/>
            </a:pPr>
            <a:endParaRPr lang="pl-PL" b="1" dirty="0" smtClean="0"/>
          </a:p>
          <a:p>
            <a:pPr marL="609600" indent="-609600" algn="ctr">
              <a:lnSpc>
                <a:spcPct val="80000"/>
              </a:lnSpc>
              <a:buNone/>
            </a:pPr>
            <a:endParaRPr lang="pl-PL" b="1" dirty="0"/>
          </a:p>
          <a:p>
            <a:pPr marL="609600" indent="-609600" algn="ctr">
              <a:lnSpc>
                <a:spcPct val="80000"/>
              </a:lnSpc>
              <a:buNone/>
            </a:pPr>
            <a:endParaRPr lang="pl-PL" b="1" dirty="0" smtClean="0"/>
          </a:p>
          <a:p>
            <a:pPr marL="609600" indent="-609600" algn="ctr">
              <a:lnSpc>
                <a:spcPct val="80000"/>
              </a:lnSpc>
              <a:buNone/>
            </a:pPr>
            <a:endParaRPr lang="pl-PL" b="1" dirty="0"/>
          </a:p>
          <a:p>
            <a:pPr marL="609600" indent="-609600" algn="ctr">
              <a:lnSpc>
                <a:spcPct val="80000"/>
              </a:lnSpc>
              <a:buNone/>
            </a:pPr>
            <a:r>
              <a:rPr lang="pl-PL" b="1" dirty="0" smtClean="0"/>
              <a:t>Dodatkowe </a:t>
            </a:r>
            <a:r>
              <a:rPr lang="pl-PL" b="1" dirty="0"/>
              <a:t>uwagi:</a:t>
            </a:r>
          </a:p>
          <a:p>
            <a:pPr marL="609600" indent="-609600">
              <a:lnSpc>
                <a:spcPct val="80000"/>
              </a:lnSpc>
              <a:buNone/>
            </a:pPr>
            <a:endParaRPr lang="pl-PL" sz="1600" b="1" dirty="0"/>
          </a:p>
          <a:p>
            <a:pPr marL="609600" indent="-609600">
              <a:lnSpc>
                <a:spcPct val="80000"/>
              </a:lnSpc>
              <a:buNone/>
            </a:pPr>
            <a:endParaRPr lang="pl-PL" sz="100" b="1" dirty="0"/>
          </a:p>
          <a:p>
            <a:pPr marL="609600" indent="-609600">
              <a:lnSpc>
                <a:spcPct val="80000"/>
              </a:lnSpc>
              <a:buNone/>
            </a:pPr>
            <a:endParaRPr lang="pl-PL" sz="800" b="1" dirty="0"/>
          </a:p>
          <a:p>
            <a:pPr marL="457200" indent="-457200" algn="just">
              <a:lnSpc>
                <a:spcPct val="80000"/>
              </a:lnSpc>
              <a:buFont typeface="+mj-lt"/>
              <a:buAutoNum type="arabicPeriod"/>
            </a:pPr>
            <a:r>
              <a:rPr lang="pl-PL" sz="2000" dirty="0" smtClean="0"/>
              <a:t>W przypadku zakupu używanego środka trwałego do raportu z wydatkowania środków pożyczkowych i wkładu własnego należy dołączyć również Oświadczenie Pożyczkobiorcy dotyczące zakupionego  używanego środka trwałego</a:t>
            </a:r>
          </a:p>
          <a:p>
            <a:pPr marL="0" indent="0" algn="just">
              <a:lnSpc>
                <a:spcPct val="80000"/>
              </a:lnSpc>
              <a:buNone/>
            </a:pPr>
            <a:endParaRPr lang="pl-PL" sz="2000" dirty="0"/>
          </a:p>
          <a:p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000" dirty="0"/>
              <a:t>Fundusz Pożyczkowy </a:t>
            </a:r>
            <a:br>
              <a:rPr lang="pl-PL" sz="4000" dirty="0"/>
            </a:br>
            <a:r>
              <a:rPr lang="pl-PL" sz="4000" dirty="0"/>
              <a:t>„Nowy Małopolski Przedsiębiorca</a:t>
            </a:r>
            <a:r>
              <a:rPr lang="pl-PL" sz="4800" dirty="0"/>
              <a:t>”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25133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 algn="just">
              <a:lnSpc>
                <a:spcPct val="80000"/>
              </a:lnSpc>
              <a:buNone/>
            </a:pPr>
            <a:endParaRPr lang="pl-PL" sz="3100" b="1" i="1" dirty="0" smtClean="0"/>
          </a:p>
          <a:p>
            <a:pPr marL="0" indent="0" algn="just">
              <a:lnSpc>
                <a:spcPct val="80000"/>
              </a:lnSpc>
              <a:buNone/>
            </a:pPr>
            <a:endParaRPr lang="pl-PL" sz="3100" b="1" i="1" dirty="0"/>
          </a:p>
          <a:p>
            <a:pPr marL="0" indent="0" algn="just">
              <a:lnSpc>
                <a:spcPct val="80000"/>
              </a:lnSpc>
              <a:buNone/>
            </a:pPr>
            <a:r>
              <a:rPr lang="pl-PL" sz="3100" b="1" i="1" dirty="0" smtClean="0"/>
              <a:t>WZÓR </a:t>
            </a:r>
            <a:r>
              <a:rPr lang="pl-PL" sz="3100" b="1" i="1" dirty="0"/>
              <a:t>OŚWIADCZENIA</a:t>
            </a:r>
            <a:r>
              <a:rPr lang="pl-PL" sz="3100" dirty="0"/>
              <a:t>	</a:t>
            </a:r>
          </a:p>
          <a:p>
            <a:pPr marL="0" indent="0" algn="just">
              <a:lnSpc>
                <a:spcPct val="80000"/>
              </a:lnSpc>
              <a:buNone/>
            </a:pPr>
            <a:endParaRPr lang="pl-PL" sz="3100" dirty="0"/>
          </a:p>
          <a:p>
            <a:pPr marL="114300" indent="0">
              <a:buNone/>
            </a:pPr>
            <a:endParaRPr lang="pl-PL" sz="3100" b="1" dirty="0" smtClean="0"/>
          </a:p>
          <a:p>
            <a:pPr marL="114300" indent="0">
              <a:buNone/>
            </a:pPr>
            <a:endParaRPr lang="pl-PL" sz="3100" b="1" dirty="0"/>
          </a:p>
          <a:p>
            <a:pPr marL="114300" indent="0">
              <a:buNone/>
            </a:pPr>
            <a:r>
              <a:rPr lang="pl-PL" sz="3100" b="1" dirty="0" smtClean="0"/>
              <a:t>OŚWIADCZENIE </a:t>
            </a:r>
            <a:r>
              <a:rPr lang="pl-PL" sz="3100" b="1" dirty="0"/>
              <a:t>POŻYCZKOBIORCY DOTYCZACE ZAKUPIONEGO UŻYWANEGO ŚRODKA TRWAŁEGO</a:t>
            </a:r>
            <a:endParaRPr lang="pl-PL" sz="3100" dirty="0"/>
          </a:p>
          <a:p>
            <a:pPr marL="114300" indent="0">
              <a:buNone/>
            </a:pPr>
            <a:r>
              <a:rPr lang="pl-PL" sz="3100" dirty="0"/>
              <a:t> </a:t>
            </a:r>
          </a:p>
          <a:p>
            <a:pPr marL="114300" indent="0">
              <a:buNone/>
            </a:pPr>
            <a:r>
              <a:rPr lang="pl-PL" sz="3100" dirty="0"/>
              <a:t> </a:t>
            </a:r>
          </a:p>
          <a:p>
            <a:pPr marL="114300" indent="0">
              <a:buNone/>
            </a:pPr>
            <a:r>
              <a:rPr lang="pl-PL" sz="3100" dirty="0"/>
              <a:t>Ja, niżej podpisana(y), </a:t>
            </a:r>
          </a:p>
          <a:p>
            <a:pPr marL="114300" indent="0">
              <a:buNone/>
            </a:pPr>
            <a:r>
              <a:rPr lang="pl-PL" sz="3100" dirty="0"/>
              <a:t>.......................................................................................................................................................</a:t>
            </a:r>
          </a:p>
          <a:p>
            <a:pPr marL="114300" indent="0">
              <a:buNone/>
            </a:pPr>
            <a:r>
              <a:rPr lang="pl-PL" sz="3100" i="1" dirty="0"/>
              <a:t>(Imię i nazwisko składającego oświadczenie)</a:t>
            </a:r>
            <a:endParaRPr lang="pl-PL" sz="3100" dirty="0"/>
          </a:p>
          <a:p>
            <a:pPr marL="114300" indent="0">
              <a:buNone/>
            </a:pPr>
            <a:r>
              <a:rPr lang="pl-PL" sz="3100" i="1" dirty="0"/>
              <a:t> </a:t>
            </a:r>
            <a:endParaRPr lang="pl-PL" sz="3100" dirty="0"/>
          </a:p>
          <a:p>
            <a:pPr marL="114300" indent="0">
              <a:buNone/>
            </a:pPr>
            <a:r>
              <a:rPr lang="pl-PL" sz="3100" dirty="0"/>
              <a:t>Zamieszkała(y)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pPr marL="114300" indent="0">
              <a:buNone/>
            </a:pPr>
            <a:r>
              <a:rPr lang="pl-PL" sz="3100" dirty="0"/>
              <a:t>.......................................................................................................................................................</a:t>
            </a:r>
          </a:p>
          <a:p>
            <a:pPr marL="114300" indent="0">
              <a:buNone/>
            </a:pPr>
            <a:r>
              <a:rPr lang="pl-PL" sz="3100" i="1" dirty="0"/>
              <a:t>(adres zamieszkania odpowiednio zgodnie z dowodem osobistym lub zaświadczeniem o czasowym adresie zamieszkania: miejscowość, ulica, numer domu/mieszkania, kod pocztowy)</a:t>
            </a:r>
            <a:endParaRPr lang="pl-PL" sz="3100" dirty="0"/>
          </a:p>
          <a:p>
            <a:pPr marL="114300" indent="0">
              <a:buNone/>
            </a:pPr>
            <a:r>
              <a:rPr lang="pl-PL" sz="3100" dirty="0"/>
              <a:t> </a:t>
            </a:r>
          </a:p>
          <a:p>
            <a:pPr marL="114300" indent="0">
              <a:buNone/>
            </a:pPr>
            <a:r>
              <a:rPr lang="pl-PL" sz="3100" dirty="0"/>
              <a:t>Niniejszym oświadczam, że środek trwały</a:t>
            </a:r>
          </a:p>
          <a:p>
            <a:pPr marL="114300" indent="0">
              <a:buNone/>
            </a:pPr>
            <a:r>
              <a:rPr lang="pl-PL" sz="3100" dirty="0"/>
              <a:t>………………………………………………………………………………………………………………………</a:t>
            </a:r>
          </a:p>
          <a:p>
            <a:pPr marL="114300" indent="0">
              <a:buNone/>
            </a:pPr>
            <a:r>
              <a:rPr lang="pl-PL" sz="3100" i="1" dirty="0"/>
              <a:t>(nazwa środka trwałego, typ, numer seryjny, inne oznaczenie jednoznacznie identyfikujące)</a:t>
            </a:r>
            <a:endParaRPr lang="pl-PL" sz="3100" dirty="0"/>
          </a:p>
          <a:p>
            <a:pPr marL="114300" indent="0">
              <a:buNone/>
            </a:pPr>
            <a:r>
              <a:rPr lang="pl-PL" sz="3100" dirty="0"/>
              <a:t>zakupiony w ramach umowy o pożyczkę nr </a:t>
            </a:r>
          </a:p>
          <a:p>
            <a:pPr marL="114300" indent="0">
              <a:buNone/>
            </a:pPr>
            <a:r>
              <a:rPr lang="pl-PL" sz="3100" dirty="0"/>
              <a:t>…………………………….……………………..………………………………………………………………</a:t>
            </a:r>
          </a:p>
          <a:p>
            <a:pPr marL="114300" indent="0">
              <a:buNone/>
            </a:pPr>
            <a:r>
              <a:rPr lang="pl-PL" sz="3100" i="1" dirty="0"/>
              <a:t> </a:t>
            </a:r>
            <a:endParaRPr lang="pl-PL" sz="3100" dirty="0"/>
          </a:p>
          <a:p>
            <a:pPr marL="114300" indent="0">
              <a:buNone/>
            </a:pPr>
            <a:r>
              <a:rPr lang="pl-PL" sz="3100" dirty="0"/>
              <a:t>spełnia (zgodnie z obowiązującymi przepisami prawa) wymogi bezpieczeństwa, środowiskowe i techniczne, a jego cena nie przekracza jego wartości rynkowej, określonej na dzień nabycia i jest niższa od ceny podobnych, nowych środków trwałych.</a:t>
            </a:r>
          </a:p>
          <a:p>
            <a:pPr marL="114300" indent="0">
              <a:buNone/>
            </a:pPr>
            <a:r>
              <a:rPr lang="pl-PL" sz="3100" dirty="0"/>
              <a:t> </a:t>
            </a:r>
          </a:p>
          <a:p>
            <a:pPr marL="114300" indent="0">
              <a:buNone/>
            </a:pPr>
            <a:r>
              <a:rPr lang="pl-PL" sz="3100" dirty="0"/>
              <a:t> </a:t>
            </a:r>
          </a:p>
          <a:p>
            <a:pPr marL="114300" indent="0">
              <a:buNone/>
            </a:pPr>
            <a:r>
              <a:rPr lang="pl-PL" sz="3100" dirty="0" smtClean="0"/>
              <a:t>…………………………..           				                  ………………………………   	</a:t>
            </a:r>
            <a:endParaRPr lang="pl-PL" sz="3100" dirty="0"/>
          </a:p>
          <a:p>
            <a:pPr marL="114300" indent="0">
              <a:buNone/>
            </a:pPr>
            <a:r>
              <a:rPr lang="pl-PL" sz="3100" dirty="0" smtClean="0"/>
              <a:t>(miejscowość, data) 					</a:t>
            </a:r>
            <a:r>
              <a:rPr lang="pl-PL" sz="3100" i="1" dirty="0" smtClean="0"/>
              <a:t>(podpis) </a:t>
            </a:r>
            <a:endParaRPr lang="pl-PL" sz="3100" dirty="0" smtClean="0"/>
          </a:p>
          <a:p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000" dirty="0"/>
              <a:t>Fundusz Pożyczkowy </a:t>
            </a:r>
            <a:br>
              <a:rPr lang="pl-PL" sz="4000" dirty="0"/>
            </a:br>
            <a:r>
              <a:rPr lang="pl-PL" sz="4000" dirty="0"/>
              <a:t>„Nowy Małopolski Przedsiębiorca</a:t>
            </a:r>
            <a:r>
              <a:rPr lang="pl-PL" sz="4800" dirty="0"/>
              <a:t>”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9194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000" dirty="0"/>
              <a:t>Fundusz Pożyczkowy </a:t>
            </a:r>
            <a:br>
              <a:rPr lang="pl-PL" sz="4000" dirty="0"/>
            </a:br>
            <a:r>
              <a:rPr lang="pl-PL" sz="4000" dirty="0"/>
              <a:t>„Nowy Małopolski Przedsiębiorca”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85000"/>
              </a:lnSpc>
              <a:spcBef>
                <a:spcPct val="0"/>
              </a:spcBef>
              <a:buNone/>
            </a:pPr>
            <a:endParaRPr lang="pl-PL" sz="2400" b="1" dirty="0" smtClean="0"/>
          </a:p>
          <a:p>
            <a:pPr marL="0" indent="0" algn="ctr">
              <a:lnSpc>
                <a:spcPct val="185000"/>
              </a:lnSpc>
              <a:spcBef>
                <a:spcPct val="0"/>
              </a:spcBef>
              <a:buNone/>
            </a:pPr>
            <a:r>
              <a:rPr lang="pl-PL" sz="2800" b="1" i="1" dirty="0" smtClean="0"/>
              <a:t>CZĘŚĆ    II</a:t>
            </a:r>
          </a:p>
          <a:p>
            <a:pPr marL="0" indent="0" algn="ctr">
              <a:lnSpc>
                <a:spcPct val="185000"/>
              </a:lnSpc>
              <a:spcBef>
                <a:spcPct val="0"/>
              </a:spcBef>
              <a:buNone/>
            </a:pPr>
            <a:endParaRPr lang="pl-PL" sz="2000" b="1" dirty="0"/>
          </a:p>
          <a:p>
            <a:pPr marL="0" indent="0" algn="ctr">
              <a:spcBef>
                <a:spcPct val="0"/>
              </a:spcBef>
              <a:buNone/>
            </a:pPr>
            <a:r>
              <a:rPr lang="pl-PL" sz="3000" b="1" dirty="0" smtClean="0"/>
              <a:t>ZAKRES OPISU DOKUMENTÓW FINANSOWYCH                    JAKI POWINNI STOSOWAĆ                            POŻYCZKOBIORCY</a:t>
            </a:r>
            <a:endParaRPr lang="pl-PL" sz="3000" dirty="0"/>
          </a:p>
        </p:txBody>
      </p:sp>
    </p:spTree>
    <p:extLst>
      <p:ext uri="{BB962C8B-B14F-4D97-AF65-F5344CB8AC3E}">
        <p14:creationId xmlns:p14="http://schemas.microsoft.com/office/powerpoint/2010/main" val="4152784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000" dirty="0"/>
              <a:t>Fundusz Pożyczkowy </a:t>
            </a:r>
            <a:br>
              <a:rPr lang="pl-PL" sz="4000" dirty="0"/>
            </a:br>
            <a:r>
              <a:rPr lang="pl-PL" sz="4000" dirty="0"/>
              <a:t>„Nowy Małopolski Przedsiębiorca”</a:t>
            </a:r>
            <a:r>
              <a:rPr lang="pl-PL" sz="4000" dirty="0" smtClean="0"/>
              <a:t> </a:t>
            </a:r>
            <a:endParaRPr lang="pl-PL" sz="4000" dirty="0"/>
          </a:p>
        </p:txBody>
      </p:sp>
      <p:sp>
        <p:nvSpPr>
          <p:cNvPr id="7" name="Prostokąt 6"/>
          <p:cNvSpPr/>
          <p:nvPr/>
        </p:nvSpPr>
        <p:spPr>
          <a:xfrm>
            <a:off x="323528" y="2132856"/>
            <a:ext cx="792088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000" b="1" dirty="0" smtClean="0"/>
          </a:p>
          <a:p>
            <a:pPr algn="ctr"/>
            <a:r>
              <a:rPr lang="pl-PL" sz="2000" b="1" u="sng" dirty="0" smtClean="0"/>
              <a:t>Na odwrocie każdej strony dokumentu księgowego </a:t>
            </a:r>
            <a:r>
              <a:rPr lang="pl-PL" sz="2000" b="1" dirty="0" smtClean="0"/>
              <a:t>(np. faktury VAT,  rachunku) powinien znaleźć się następujący zapis:  </a:t>
            </a:r>
          </a:p>
          <a:p>
            <a:pPr algn="ctr"/>
            <a:endParaRPr lang="pl-PL" sz="2000" b="1" i="1" dirty="0" smtClean="0"/>
          </a:p>
          <a:p>
            <a:pPr algn="ctr"/>
            <a:endParaRPr lang="pl-PL" sz="2000" b="1" i="1" dirty="0" smtClean="0"/>
          </a:p>
          <a:p>
            <a:pPr algn="ctr"/>
            <a:r>
              <a:rPr lang="pl-PL" sz="3200" b="1" i="1" dirty="0" smtClean="0">
                <a:solidFill>
                  <a:srgbClr val="FF0000"/>
                </a:solidFill>
              </a:rPr>
              <a:t>Zakup dokonany w ramach projektu „Nowy Małopolski Przedsiębiorca” </a:t>
            </a:r>
          </a:p>
          <a:p>
            <a:pPr algn="ctr"/>
            <a:r>
              <a:rPr lang="pl-PL" sz="3200" b="1" i="1" dirty="0" smtClean="0">
                <a:solidFill>
                  <a:srgbClr val="FF0000"/>
                </a:solidFill>
              </a:rPr>
              <a:t> POKL,</a:t>
            </a:r>
            <a:r>
              <a:rPr lang="pl-PL" sz="3200" dirty="0"/>
              <a:t> </a:t>
            </a:r>
            <a:r>
              <a:rPr lang="pl-PL" sz="3200" b="1" i="1" dirty="0">
                <a:solidFill>
                  <a:srgbClr val="FF0000"/>
                </a:solidFill>
              </a:rPr>
              <a:t>Priorytet </a:t>
            </a:r>
            <a:r>
              <a:rPr lang="pl-PL" sz="3200" b="1" i="1" dirty="0" smtClean="0">
                <a:solidFill>
                  <a:srgbClr val="FF0000"/>
                </a:solidFill>
              </a:rPr>
              <a:t>VI, Działanie 6.2.</a:t>
            </a:r>
          </a:p>
          <a:p>
            <a:endParaRPr lang="pl-PL" sz="3600" dirty="0" smtClean="0"/>
          </a:p>
          <a:p>
            <a:endParaRPr lang="pl-PL" sz="800" dirty="0" smtClean="0"/>
          </a:p>
          <a:p>
            <a:endParaRPr lang="pl-PL" sz="800" dirty="0"/>
          </a:p>
          <a:p>
            <a:endParaRPr lang="pl-PL" sz="800" dirty="0" smtClean="0"/>
          </a:p>
        </p:txBody>
      </p:sp>
    </p:spTree>
    <p:extLst>
      <p:ext uri="{BB962C8B-B14F-4D97-AF65-F5344CB8AC3E}">
        <p14:creationId xmlns:p14="http://schemas.microsoft.com/office/powerpoint/2010/main" val="3675891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000" dirty="0"/>
              <a:t>Fundusz Pożyczkowy </a:t>
            </a:r>
            <a:br>
              <a:rPr lang="pl-PL" sz="4000" dirty="0"/>
            </a:br>
            <a:r>
              <a:rPr lang="pl-PL" sz="4000" dirty="0"/>
              <a:t>„Nowy Małopolski Przedsiębiorca”</a:t>
            </a:r>
          </a:p>
        </p:txBody>
      </p:sp>
      <p:sp>
        <p:nvSpPr>
          <p:cNvPr id="6" name="Prostokąt 5"/>
          <p:cNvSpPr/>
          <p:nvPr/>
        </p:nvSpPr>
        <p:spPr>
          <a:xfrm>
            <a:off x="539552" y="2420888"/>
            <a:ext cx="7488832" cy="2234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pl-PL" dirty="0" smtClean="0"/>
          </a:p>
          <a:p>
            <a:pPr>
              <a:lnSpc>
                <a:spcPct val="80000"/>
              </a:lnSpc>
            </a:pPr>
            <a:endParaRPr lang="pl-PL" dirty="0" smtClean="0"/>
          </a:p>
          <a:p>
            <a:pPr>
              <a:lnSpc>
                <a:spcPct val="80000"/>
              </a:lnSpc>
            </a:pPr>
            <a:endParaRPr lang="pl-PL" dirty="0" smtClean="0"/>
          </a:p>
          <a:p>
            <a:pPr algn="just">
              <a:lnSpc>
                <a:spcPct val="80000"/>
              </a:lnSpc>
            </a:pPr>
            <a:endParaRPr lang="pl-PL" sz="2000" dirty="0">
              <a:solidFill>
                <a:srgbClr val="FF000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pl-PL" sz="2000" dirty="0"/>
              <a:t>Opis dokumentu księgowego powinien zostać umieszczony zarówno </a:t>
            </a:r>
            <a:r>
              <a:rPr lang="pl-PL" sz="2000" dirty="0" smtClean="0"/>
              <a:t> na </a:t>
            </a:r>
            <a:r>
              <a:rPr lang="pl-PL" sz="2000" dirty="0"/>
              <a:t>oryginale faktury, jak i na jej kserokopii </a:t>
            </a:r>
            <a:r>
              <a:rPr lang="pl-PL" sz="2000" dirty="0" smtClean="0"/>
              <a:t>załączonej do Raportu           z wydatkowania. </a:t>
            </a:r>
            <a:endParaRPr lang="pl-PL" sz="2000" dirty="0"/>
          </a:p>
          <a:p>
            <a:pPr>
              <a:lnSpc>
                <a:spcPct val="80000"/>
              </a:lnSpc>
            </a:pPr>
            <a:endParaRPr lang="pl-PL" sz="2000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pl-PL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917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pl-PL" sz="2000" dirty="0"/>
              <a:t/>
            </a:r>
            <a:br>
              <a:rPr lang="pl-PL" sz="2000" dirty="0"/>
            </a:br>
            <a:endParaRPr lang="pl-PL" sz="2800" dirty="0"/>
          </a:p>
        </p:txBody>
      </p:sp>
      <p:sp>
        <p:nvSpPr>
          <p:cNvPr id="4" name="Prostokąt 3"/>
          <p:cNvSpPr/>
          <p:nvPr/>
        </p:nvSpPr>
        <p:spPr>
          <a:xfrm>
            <a:off x="611560" y="2621087"/>
            <a:ext cx="72728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l-PL" sz="4000" b="1" dirty="0" smtClean="0">
                <a:latin typeface="+mj-lt"/>
              </a:rPr>
              <a:t>FINANSOWE ROZLICZENIE ŚRODKÓW UZYSKANYCH              Z POŻYCZKI ORAZ ŚRODKÓW Z WKŁADU WŁASNEGO</a:t>
            </a:r>
            <a:endParaRPr lang="pl-PL" sz="4000" b="1" dirty="0">
              <a:latin typeface="+mj-lt"/>
            </a:endParaRPr>
          </a:p>
        </p:txBody>
      </p:sp>
      <p:sp>
        <p:nvSpPr>
          <p:cNvPr id="5" name="Tytuł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/>
              <a:t>Fundusz Pożyczkowy </a:t>
            </a:r>
          </a:p>
          <a:p>
            <a:pPr algn="ctr"/>
            <a:r>
              <a:rPr lang="pl-PL" sz="3600" dirty="0" smtClean="0"/>
              <a:t>„Nowy Małopolski Przedsiębiorca”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2170080658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000" dirty="0"/>
              <a:t>Fundusz Pożyczkowy </a:t>
            </a:r>
            <a:br>
              <a:rPr lang="pl-PL" sz="4000" dirty="0"/>
            </a:br>
            <a:r>
              <a:rPr lang="pl-PL" sz="4000" dirty="0"/>
              <a:t>„Nowy Małopolski Przedsiębiorca”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85000"/>
              </a:lnSpc>
              <a:spcBef>
                <a:spcPct val="0"/>
              </a:spcBef>
              <a:buNone/>
            </a:pPr>
            <a:endParaRPr lang="pl-PL" sz="2400" b="1" dirty="0" smtClean="0"/>
          </a:p>
          <a:p>
            <a:pPr marL="0" indent="0" algn="ctr">
              <a:lnSpc>
                <a:spcPct val="185000"/>
              </a:lnSpc>
              <a:spcBef>
                <a:spcPct val="0"/>
              </a:spcBef>
              <a:buNone/>
            </a:pPr>
            <a:endParaRPr lang="pl-PL" sz="2400" b="1" dirty="0" smtClean="0"/>
          </a:p>
          <a:p>
            <a:pPr marL="0" indent="0" algn="ctr">
              <a:lnSpc>
                <a:spcPct val="185000"/>
              </a:lnSpc>
              <a:spcBef>
                <a:spcPct val="0"/>
              </a:spcBef>
              <a:buNone/>
            </a:pPr>
            <a:r>
              <a:rPr lang="pl-PL" sz="2800" b="1" i="1" dirty="0" smtClean="0"/>
              <a:t>CZĘŚĆ    III</a:t>
            </a:r>
          </a:p>
          <a:p>
            <a:pPr marL="0" indent="0" algn="ctr">
              <a:lnSpc>
                <a:spcPct val="185000"/>
              </a:lnSpc>
              <a:spcBef>
                <a:spcPct val="0"/>
              </a:spcBef>
              <a:buNone/>
            </a:pPr>
            <a:endParaRPr lang="pl-PL" sz="2000" b="1" dirty="0"/>
          </a:p>
          <a:p>
            <a:pPr marL="0" indent="0" algn="ctr">
              <a:spcBef>
                <a:spcPct val="0"/>
              </a:spcBef>
              <a:buNone/>
            </a:pPr>
            <a:r>
              <a:rPr lang="pl-PL" sz="3000" b="1" dirty="0" smtClean="0"/>
              <a:t>DODATKOWE INFORMACJE</a:t>
            </a:r>
            <a:endParaRPr lang="pl-PL" sz="3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000" dirty="0"/>
              <a:t>Fundusz Pożyczkowy </a:t>
            </a:r>
            <a:br>
              <a:rPr lang="pl-PL" sz="4000" dirty="0"/>
            </a:br>
            <a:r>
              <a:rPr lang="pl-PL" sz="4000" dirty="0"/>
              <a:t>„Nowy Małopolski Przedsiębiorca”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lvl="0" indent="0">
              <a:buNone/>
            </a:pPr>
            <a:endParaRPr lang="pl-PL" b="1" dirty="0" smtClean="0"/>
          </a:p>
          <a:p>
            <a:pPr algn="just"/>
            <a:r>
              <a:rPr lang="pl-PL" sz="1800" b="1" dirty="0" smtClean="0"/>
              <a:t>Pożyczkobiorca </a:t>
            </a:r>
            <a:r>
              <a:rPr lang="pl-PL" sz="1800" b="1" dirty="0"/>
              <a:t>jest zobowiązany </a:t>
            </a:r>
            <a:r>
              <a:rPr lang="pl-PL" sz="1800" b="1" dirty="0" smtClean="0"/>
              <a:t>do</a:t>
            </a:r>
            <a:r>
              <a:rPr lang="en-US" sz="1800" b="1" dirty="0" smtClean="0"/>
              <a:t> </a:t>
            </a:r>
            <a:r>
              <a:rPr lang="pl-PL" sz="1800" b="1" dirty="0" smtClean="0"/>
              <a:t>wykorzystania pożyczki</a:t>
            </a:r>
            <a:r>
              <a:rPr lang="en-US" sz="1800" b="1" dirty="0" smtClean="0"/>
              <a:t> </a:t>
            </a:r>
            <a:r>
              <a:rPr lang="pl-PL" sz="1800" b="1" dirty="0" smtClean="0"/>
              <a:t>oraz</a:t>
            </a:r>
            <a:r>
              <a:rPr lang="en-US" sz="1800" b="1" dirty="0" smtClean="0"/>
              <a:t> </a:t>
            </a:r>
            <a:r>
              <a:rPr lang="pl-PL" sz="1800" b="1" dirty="0" smtClean="0"/>
              <a:t>wkładu własnego </a:t>
            </a:r>
            <a:r>
              <a:rPr lang="pl-PL" sz="1800" b="1" dirty="0"/>
              <a:t>zgodnie z </a:t>
            </a:r>
            <a:r>
              <a:rPr lang="pl-PL" sz="1800" b="1" dirty="0" smtClean="0"/>
              <a:t>przeznaczeniem zawartym w umowie pożyczki, </a:t>
            </a:r>
            <a:r>
              <a:rPr lang="pl-PL" sz="1800" b="1" dirty="0"/>
              <a:t>co potwierdzi przedstawiając w Funduszu </a:t>
            </a:r>
            <a:r>
              <a:rPr lang="pl-PL" sz="1800" b="1" dirty="0" smtClean="0"/>
              <a:t>Raport </a:t>
            </a:r>
            <a:r>
              <a:rPr lang="pl-PL" sz="1800" b="1" dirty="0"/>
              <a:t>z </a:t>
            </a:r>
            <a:r>
              <a:rPr lang="pl-PL" sz="1800" b="1" dirty="0" smtClean="0"/>
              <a:t>wydatkowania.</a:t>
            </a:r>
          </a:p>
          <a:p>
            <a:pPr algn="just"/>
            <a:endParaRPr lang="pl-PL" sz="1800" b="1" dirty="0" smtClean="0"/>
          </a:p>
          <a:p>
            <a:pPr algn="just"/>
            <a:r>
              <a:rPr lang="pl-PL" sz="1800" b="1" dirty="0" smtClean="0"/>
              <a:t>Pożyczkobiorca jest w obowiązku rozliczyć się z </a:t>
            </a:r>
            <a:r>
              <a:rPr lang="pl-PL" sz="1800" b="1" dirty="0"/>
              <a:t>wykorzystania pożyczki </a:t>
            </a:r>
            <a:r>
              <a:rPr lang="pl-PL" sz="1800" b="1" dirty="0" smtClean="0"/>
              <a:t>oraz wkładu własnego w </a:t>
            </a:r>
            <a:r>
              <a:rPr lang="pl-PL" sz="1800" b="1" dirty="0"/>
              <a:t>terminie 14 (</a:t>
            </a:r>
            <a:r>
              <a:rPr lang="pl-PL" sz="1800" b="1" i="1" dirty="0"/>
              <a:t>czternastu</a:t>
            </a:r>
            <a:r>
              <a:rPr lang="pl-PL" sz="1800" b="1" dirty="0"/>
              <a:t>) dni od dnia zakończenia inwestycji jednakże nie dłużej niż w ciągu 6 miesięcy od dnia wypłaty środków</a:t>
            </a:r>
            <a:r>
              <a:rPr lang="pl-PL" sz="1800" b="1" dirty="0" smtClean="0"/>
              <a:t>.</a:t>
            </a:r>
          </a:p>
          <a:p>
            <a:pPr algn="just"/>
            <a:endParaRPr lang="pl-PL" sz="1800" b="1" dirty="0" smtClean="0"/>
          </a:p>
          <a:p>
            <a:pPr algn="just"/>
            <a:r>
              <a:rPr lang="pl-PL" sz="1800" b="1" dirty="0"/>
              <a:t>W przypadku Pożyczkobiorcy będącego płatnikiem podatku od towarów i usług (VAT) rozliczenie </a:t>
            </a:r>
            <a:r>
              <a:rPr lang="pl-PL" sz="1800" b="1" dirty="0" smtClean="0"/>
              <a:t>ma nastąpić </a:t>
            </a:r>
            <a:r>
              <a:rPr lang="pl-PL" sz="1800" b="1" dirty="0"/>
              <a:t>w kwotach netto (bez względu na formę rozliczenia podatku dochodowego). Natomiast w przypadku Pożyczkobiorcy nie będącego płatnikiem podatku od towarów i usług (VAT), lub będącego płatnikiem podatku od towarów i usług a podlegającemu zwolnieniu czy to podmiotowemu czy przedmiotowemu rozliczenie może nastąpić w cenach brutto. </a:t>
            </a:r>
            <a:r>
              <a:rPr lang="pl-PL" sz="1800" b="1" dirty="0" smtClean="0"/>
              <a:t>(Razem z Raportem z wydatkowania należy złożyć stosowne  oświadczenie)</a:t>
            </a:r>
            <a:endParaRPr lang="pl-PL" sz="1800" b="1" dirty="0"/>
          </a:p>
          <a:p>
            <a:pPr marL="114300" lvl="0" indent="0" algn="just">
              <a:buNone/>
            </a:pPr>
            <a:endParaRPr lang="pl-PL" sz="1800" b="1" dirty="0"/>
          </a:p>
          <a:p>
            <a:pPr marL="114300" lvl="0" indent="0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0969854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000" dirty="0"/>
              <a:t>Fundusz Pożyczkowy </a:t>
            </a:r>
            <a:br>
              <a:rPr lang="pl-PL" sz="4000" dirty="0"/>
            </a:br>
            <a:r>
              <a:rPr lang="pl-PL" sz="4000" dirty="0"/>
              <a:t>„Nowy Małopolski Przedsiębiorca”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16832"/>
            <a:ext cx="7620000" cy="4483968"/>
          </a:xfrm>
        </p:spPr>
        <p:txBody>
          <a:bodyPr>
            <a:normAutofit/>
          </a:bodyPr>
          <a:lstStyle/>
          <a:p>
            <a:pPr marL="114300" lvl="0" indent="0" algn="ctr">
              <a:buNone/>
            </a:pPr>
            <a:r>
              <a:rPr lang="pl-PL" sz="1600" b="1" i="1" dirty="0" smtClean="0"/>
              <a:t>WZÓR OŚWIADCZENIA</a:t>
            </a:r>
          </a:p>
          <a:p>
            <a:pPr marL="114300" lvl="0" indent="0">
              <a:buNone/>
            </a:pPr>
            <a:endParaRPr lang="pl-PL" b="1" dirty="0" smtClean="0"/>
          </a:p>
          <a:p>
            <a:pPr marL="0" indent="0" algn="r">
              <a:lnSpc>
                <a:spcPct val="80000"/>
              </a:lnSpc>
              <a:buNone/>
            </a:pPr>
            <a:r>
              <a:rPr lang="pl-PL" sz="1400" i="1" dirty="0"/>
              <a:t>miejscowość, data……………………….</a:t>
            </a:r>
          </a:p>
          <a:p>
            <a:pPr marL="0" indent="0" algn="r">
              <a:lnSpc>
                <a:spcPct val="80000"/>
              </a:lnSpc>
              <a:buNone/>
            </a:pPr>
            <a:endParaRPr lang="pl-PL" sz="1400" dirty="0">
              <a:solidFill>
                <a:srgbClr val="000000"/>
              </a:solidFill>
              <a:cs typeface="Arial" charset="0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pl-PL" sz="14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OŚWIADCZENIE </a:t>
            </a:r>
          </a:p>
          <a:p>
            <a:pPr marL="0" indent="0" algn="ctr">
              <a:lnSpc>
                <a:spcPct val="80000"/>
              </a:lnSpc>
              <a:buNone/>
            </a:pPr>
            <a:endParaRPr lang="pl-PL" sz="1400" dirty="0">
              <a:solidFill>
                <a:srgbClr val="000000"/>
              </a:solidFill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pl-PL" sz="1400" dirty="0">
                <a:solidFill>
                  <a:srgbClr val="000000"/>
                </a:solidFill>
                <a:cs typeface="Times New Roman" pitchFamily="18" charset="0"/>
              </a:rPr>
              <a:t>Ja, ni</a:t>
            </a:r>
            <a:r>
              <a:rPr lang="pl-PL" sz="1400" dirty="0">
                <a:solidFill>
                  <a:srgbClr val="000000"/>
                </a:solidFill>
                <a:cs typeface="Arial" charset="0"/>
              </a:rPr>
              <a:t>ż</a:t>
            </a:r>
            <a:r>
              <a:rPr lang="pl-PL" sz="1400" dirty="0">
                <a:solidFill>
                  <a:srgbClr val="000000"/>
                </a:solidFill>
                <a:cs typeface="Times New Roman" pitchFamily="18" charset="0"/>
              </a:rPr>
              <a:t>ej podpisana(y),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sz="1400" dirty="0">
                <a:solidFill>
                  <a:srgbClr val="000000"/>
                </a:solidFill>
                <a:cs typeface="Times New Roman" pitchFamily="18" charset="0"/>
              </a:rPr>
              <a:t>............................................................................................................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sz="900" i="1" dirty="0">
                <a:solidFill>
                  <a:srgbClr val="000000"/>
                </a:solidFill>
                <a:cs typeface="Times New Roman" pitchFamily="18" charset="0"/>
              </a:rPr>
              <a:t>(Imi</a:t>
            </a:r>
            <a:r>
              <a:rPr lang="pl-PL" sz="900" i="1" dirty="0">
                <a:solidFill>
                  <a:srgbClr val="000000"/>
                </a:solidFill>
                <a:cs typeface="Arial" charset="0"/>
              </a:rPr>
              <a:t>ę</a:t>
            </a:r>
            <a:r>
              <a:rPr lang="pl-PL" sz="900" i="1" dirty="0">
                <a:solidFill>
                  <a:srgbClr val="000000"/>
                </a:solidFill>
                <a:cs typeface="Times New Roman" pitchFamily="18" charset="0"/>
              </a:rPr>
              <a:t> i nazwisko składaj</a:t>
            </a:r>
            <a:r>
              <a:rPr lang="pl-PL" sz="900" i="1" dirty="0">
                <a:solidFill>
                  <a:srgbClr val="000000"/>
                </a:solidFill>
                <a:cs typeface="Arial" charset="0"/>
              </a:rPr>
              <a:t>ą</a:t>
            </a:r>
            <a:r>
              <a:rPr lang="pl-PL" sz="900" i="1" dirty="0">
                <a:solidFill>
                  <a:srgbClr val="000000"/>
                </a:solidFill>
                <a:cs typeface="Times New Roman" pitchFamily="18" charset="0"/>
              </a:rPr>
              <a:t>cego o</a:t>
            </a:r>
            <a:r>
              <a:rPr lang="pl-PL" sz="900" i="1" dirty="0">
                <a:solidFill>
                  <a:srgbClr val="000000"/>
                </a:solidFill>
                <a:cs typeface="Arial" charset="0"/>
              </a:rPr>
              <a:t>ś</a:t>
            </a:r>
            <a:r>
              <a:rPr lang="pl-PL" sz="900" i="1" dirty="0">
                <a:solidFill>
                  <a:srgbClr val="000000"/>
                </a:solidFill>
                <a:cs typeface="Times New Roman" pitchFamily="18" charset="0"/>
              </a:rPr>
              <a:t>wiadczenie)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sz="1400" dirty="0">
                <a:solidFill>
                  <a:srgbClr val="000000"/>
                </a:solidFill>
                <a:cs typeface="Times New Roman" pitchFamily="18" charset="0"/>
              </a:rPr>
              <a:t>Zamieszkała(y).................................................................................................................</a:t>
            </a:r>
            <a:r>
              <a:rPr lang="pl-PL" sz="14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pl-PL" sz="1400" dirty="0">
                <a:solidFill>
                  <a:srgbClr val="000000"/>
                </a:solidFill>
                <a:cs typeface="Times New Roman" pitchFamily="18" charset="0"/>
              </a:rPr>
              <a:t>.......................................................................................................................................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sz="1400" dirty="0">
                <a:solidFill>
                  <a:srgbClr val="000000"/>
                </a:solidFill>
                <a:cs typeface="Times New Roman" pitchFamily="18" charset="0"/>
              </a:rPr>
              <a:t>.........................................................................................................................................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sz="900" i="1" dirty="0">
                <a:solidFill>
                  <a:srgbClr val="000000"/>
                </a:solidFill>
                <a:cs typeface="Times New Roman" pitchFamily="18" charset="0"/>
              </a:rPr>
              <a:t>(adres zamieszkania odpowiednio zgodnie z dowodem osobistym lub za</a:t>
            </a:r>
            <a:r>
              <a:rPr lang="pl-PL" sz="900" i="1" dirty="0">
                <a:solidFill>
                  <a:srgbClr val="000000"/>
                </a:solidFill>
                <a:cs typeface="Arial" charset="0"/>
              </a:rPr>
              <a:t>ś</a:t>
            </a:r>
            <a:r>
              <a:rPr lang="pl-PL" sz="900" i="1" dirty="0">
                <a:solidFill>
                  <a:srgbClr val="000000"/>
                </a:solidFill>
                <a:cs typeface="Times New Roman" pitchFamily="18" charset="0"/>
              </a:rPr>
              <a:t>wiadczeniem o czasowym adresie zamieszkania: miejscowo</a:t>
            </a:r>
            <a:r>
              <a:rPr lang="pl-PL" sz="900" i="1" dirty="0">
                <a:solidFill>
                  <a:srgbClr val="000000"/>
                </a:solidFill>
                <a:cs typeface="Arial" charset="0"/>
              </a:rPr>
              <a:t>ść</a:t>
            </a:r>
            <a:r>
              <a:rPr lang="pl-PL" sz="900" i="1" dirty="0">
                <a:solidFill>
                  <a:srgbClr val="000000"/>
                </a:solidFill>
                <a:cs typeface="Times New Roman" pitchFamily="18" charset="0"/>
              </a:rPr>
              <a:t>, ulica, numer domu/mieszkania, </a:t>
            </a:r>
            <a:r>
              <a:rPr lang="pl-PL" sz="900" i="1" dirty="0" smtClean="0">
                <a:solidFill>
                  <a:srgbClr val="000000"/>
                </a:solidFill>
                <a:cs typeface="Times New Roman" pitchFamily="18" charset="0"/>
              </a:rPr>
              <a:t>kod pocztowy)</a:t>
            </a:r>
            <a:endParaRPr lang="pl-PL" sz="900" dirty="0">
              <a:solidFill>
                <a:srgbClr val="000000"/>
              </a:solidFill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pl-PL" sz="1400" dirty="0">
                <a:solidFill>
                  <a:srgbClr val="000000"/>
                </a:solidFill>
                <a:cs typeface="Times New Roman" pitchFamily="18" charset="0"/>
              </a:rPr>
              <a:t>O</a:t>
            </a:r>
            <a:r>
              <a:rPr lang="pl-PL" sz="1400" dirty="0">
                <a:solidFill>
                  <a:srgbClr val="000000"/>
                </a:solidFill>
                <a:cs typeface="Arial" charset="0"/>
              </a:rPr>
              <a:t>ś</a:t>
            </a:r>
            <a:r>
              <a:rPr lang="pl-PL" sz="1400" dirty="0">
                <a:solidFill>
                  <a:srgbClr val="000000"/>
                </a:solidFill>
                <a:cs typeface="Times New Roman" pitchFamily="18" charset="0"/>
              </a:rPr>
              <a:t>wiadczam, </a:t>
            </a:r>
            <a:r>
              <a:rPr lang="pl-PL" sz="1400" dirty="0">
                <a:solidFill>
                  <a:srgbClr val="000000"/>
                </a:solidFill>
                <a:cs typeface="Arial" charset="0"/>
              </a:rPr>
              <a:t>ż</a:t>
            </a:r>
            <a:r>
              <a:rPr lang="pl-PL" sz="1400" dirty="0">
                <a:solidFill>
                  <a:srgbClr val="000000"/>
                </a:solidFill>
                <a:cs typeface="Times New Roman" pitchFamily="18" charset="0"/>
              </a:rPr>
              <a:t>e </a:t>
            </a:r>
            <a:r>
              <a:rPr lang="pl-PL" sz="1400" dirty="0" smtClean="0">
                <a:solidFill>
                  <a:srgbClr val="000000"/>
                </a:solidFill>
                <a:cs typeface="Times New Roman" pitchFamily="18" charset="0"/>
              </a:rPr>
              <a:t>jestem/nie jestem* podatnikiem </a:t>
            </a:r>
            <a:r>
              <a:rPr lang="pl-PL" sz="1400" dirty="0"/>
              <a:t>podatku od towarów i usług (VAT</a:t>
            </a:r>
            <a:r>
              <a:rPr lang="pl-PL" sz="1400" dirty="0" smtClean="0"/>
              <a:t>).</a:t>
            </a:r>
            <a:endParaRPr lang="pl-PL" sz="1400" dirty="0">
              <a:solidFill>
                <a:srgbClr val="000000"/>
              </a:solidFill>
              <a:cs typeface="Times New Roman" pitchFamily="18" charset="0"/>
            </a:endParaRPr>
          </a:p>
          <a:p>
            <a:pPr marL="0" indent="0" algn="r">
              <a:lnSpc>
                <a:spcPct val="80000"/>
              </a:lnSpc>
              <a:buNone/>
            </a:pPr>
            <a:endParaRPr lang="pl-PL" sz="1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0" indent="0" algn="r">
              <a:lnSpc>
                <a:spcPct val="80000"/>
              </a:lnSpc>
              <a:buNone/>
            </a:pPr>
            <a:endParaRPr lang="pl-PL" sz="1400" dirty="0">
              <a:solidFill>
                <a:srgbClr val="000000"/>
              </a:solidFill>
              <a:cs typeface="Times New Roman" pitchFamily="18" charset="0"/>
            </a:endParaRPr>
          </a:p>
          <a:p>
            <a:pPr marL="0" indent="0" algn="r">
              <a:lnSpc>
                <a:spcPct val="80000"/>
              </a:lnSpc>
              <a:buNone/>
            </a:pPr>
            <a:r>
              <a:rPr lang="pl-PL" sz="1400" dirty="0" smtClean="0">
                <a:solidFill>
                  <a:srgbClr val="000000"/>
                </a:solidFill>
                <a:cs typeface="Times New Roman" pitchFamily="18" charset="0"/>
              </a:rPr>
              <a:t>……………………………………..                    </a:t>
            </a:r>
            <a:endParaRPr lang="pl-PL" sz="1400" dirty="0">
              <a:solidFill>
                <a:srgbClr val="000000"/>
              </a:solidFill>
              <a:cs typeface="Times New Roman" pitchFamily="18" charset="0"/>
            </a:endParaRPr>
          </a:p>
          <a:p>
            <a:pPr marL="0" indent="0" algn="r">
              <a:lnSpc>
                <a:spcPct val="80000"/>
              </a:lnSpc>
              <a:buNone/>
            </a:pPr>
            <a:r>
              <a:rPr lang="pl-PL" sz="10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pl-PL" sz="1000" i="1" dirty="0">
                <a:solidFill>
                  <a:srgbClr val="000000"/>
                </a:solidFill>
                <a:cs typeface="Times New Roman" pitchFamily="18" charset="0"/>
              </a:rPr>
              <a:t>(podpis </a:t>
            </a:r>
            <a:r>
              <a:rPr lang="pl-PL" sz="1000" i="1" dirty="0" smtClean="0">
                <a:solidFill>
                  <a:srgbClr val="000000"/>
                </a:solidFill>
                <a:cs typeface="Times New Roman" pitchFamily="18" charset="0"/>
              </a:rPr>
              <a:t>) </a:t>
            </a:r>
            <a:endParaRPr lang="pl-PL" sz="1800" b="1" dirty="0"/>
          </a:p>
          <a:p>
            <a:pPr marL="114300" lvl="0" indent="0">
              <a:buNone/>
            </a:pPr>
            <a:r>
              <a:rPr lang="pl-PL" sz="1000" b="1" dirty="0" smtClean="0"/>
              <a:t>--------------------------</a:t>
            </a:r>
          </a:p>
          <a:p>
            <a:pPr marL="114300" lvl="0" indent="0">
              <a:buNone/>
            </a:pPr>
            <a:r>
              <a:rPr lang="pl-PL" sz="1000" dirty="0" smtClean="0"/>
              <a:t>* Niepotrzebne skreślić</a:t>
            </a: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14753805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000" dirty="0"/>
              <a:t>Fundusz Pożyczkowy </a:t>
            </a:r>
            <a:br>
              <a:rPr lang="pl-PL" sz="4000" dirty="0"/>
            </a:br>
            <a:r>
              <a:rPr lang="pl-PL" sz="4000" dirty="0"/>
              <a:t>„Nowy Małopolski Przedsiębiorca”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4000" b="1" dirty="0"/>
          </a:p>
          <a:p>
            <a:pPr marL="114300" indent="0">
              <a:buNone/>
            </a:pPr>
            <a:endParaRPr lang="pl-PL" sz="900" b="1" dirty="0" smtClean="0"/>
          </a:p>
          <a:p>
            <a:pPr marL="114300" indent="0">
              <a:buNone/>
            </a:pPr>
            <a:endParaRPr lang="pl-PL" sz="2000" b="1" dirty="0"/>
          </a:p>
          <a:p>
            <a:pPr marL="114300" indent="0" algn="ctr">
              <a:buNone/>
            </a:pPr>
            <a:r>
              <a:rPr lang="pl-PL" sz="2800" b="1" i="1" dirty="0" smtClean="0"/>
              <a:t>CZĘŚĆ    III</a:t>
            </a:r>
          </a:p>
          <a:p>
            <a:pPr marL="114300" indent="0" algn="ctr">
              <a:buNone/>
            </a:pPr>
            <a:endParaRPr lang="pl-PL" sz="2800" b="1" dirty="0" smtClean="0"/>
          </a:p>
          <a:p>
            <a:pPr marL="114300" indent="0" algn="ctr">
              <a:buNone/>
            </a:pPr>
            <a:r>
              <a:rPr lang="pl-PL" sz="4000" b="1" dirty="0" smtClean="0"/>
              <a:t>SPORZĄDZANIE </a:t>
            </a:r>
          </a:p>
          <a:p>
            <a:pPr marL="114300" indent="0" algn="ctr">
              <a:buNone/>
            </a:pPr>
            <a:r>
              <a:rPr lang="pl-PL" sz="4000" b="1" dirty="0" smtClean="0"/>
              <a:t>RAPORTU Z WYDATKOWANIA</a:t>
            </a:r>
            <a:endParaRPr lang="pl-PL" sz="4000" b="1" dirty="0"/>
          </a:p>
        </p:txBody>
      </p:sp>
    </p:spTree>
    <p:extLst>
      <p:ext uri="{BB962C8B-B14F-4D97-AF65-F5344CB8AC3E}">
        <p14:creationId xmlns:p14="http://schemas.microsoft.com/office/powerpoint/2010/main" val="3414815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000" dirty="0"/>
              <a:t>Fundusz Pożyczkowy </a:t>
            </a:r>
            <a:br>
              <a:rPr lang="pl-PL" sz="4000" dirty="0"/>
            </a:br>
            <a:r>
              <a:rPr lang="pl-PL" sz="4000" dirty="0"/>
              <a:t>„Nowy Małopolski Przedsiębiorca”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44824"/>
            <a:ext cx="7620000" cy="576064"/>
          </a:xfrm>
        </p:spPr>
        <p:txBody>
          <a:bodyPr>
            <a:noAutofit/>
          </a:bodyPr>
          <a:lstStyle/>
          <a:p>
            <a:pPr marL="114300" indent="0" algn="ctr">
              <a:buNone/>
            </a:pPr>
            <a:r>
              <a:rPr lang="pl-PL" sz="1600" b="1" dirty="0" smtClean="0"/>
              <a:t>WZÓR RAPORTU Z WYDATKOWANIA ŚRODKÓW POCHODZĄCYCH Z POŻYCZKI I WKŁADU WŁASNEGO</a:t>
            </a:r>
            <a:endParaRPr lang="pl-PL" sz="1600" b="1" dirty="0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800383"/>
              </p:ext>
            </p:extLst>
          </p:nvPr>
        </p:nvGraphicFramePr>
        <p:xfrm>
          <a:off x="450222" y="2564904"/>
          <a:ext cx="7620001" cy="23564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3037"/>
                <a:gridCol w="1466129"/>
                <a:gridCol w="911625"/>
                <a:gridCol w="1218189"/>
                <a:gridCol w="1831317"/>
                <a:gridCol w="991224"/>
                <a:gridCol w="838480"/>
              </a:tblGrid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L.P.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Pozycja wydatków w umowie</a:t>
                      </a:r>
                      <a:endParaRPr lang="pl-PL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Zadeklarowana wartość wydatków</a:t>
                      </a:r>
                      <a:endParaRPr lang="pl-PL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Numer dokumentu (faktura, rachunek, umowa </a:t>
                      </a:r>
                      <a:r>
                        <a:rPr lang="pl-PL" sz="900" dirty="0" err="1">
                          <a:effectLst/>
                        </a:rPr>
                        <a:t>cywilno</a:t>
                      </a:r>
                      <a:r>
                        <a:rPr lang="pl-PL" sz="900" dirty="0">
                          <a:effectLst/>
                        </a:rPr>
                        <a:t> prawna, itp.…)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Kwota dokumentu </a:t>
                      </a:r>
                      <a:r>
                        <a:rPr lang="pl-PL" sz="900" dirty="0" smtClean="0">
                          <a:effectLst/>
                        </a:rPr>
                        <a:t>netto/brutto </a:t>
                      </a:r>
                      <a:r>
                        <a:rPr lang="pl-PL" sz="900" dirty="0" smtClean="0">
                          <a:solidFill>
                            <a:srgbClr val="00B050"/>
                          </a:solidFill>
                          <a:effectLst/>
                        </a:rPr>
                        <a:t>1</a:t>
                      </a:r>
                      <a:endParaRPr lang="pl-PL" sz="900" dirty="0">
                        <a:solidFill>
                          <a:srgbClr val="00B05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Ewentualnie pozycja na fakturze z odpowiednią kwotą </a:t>
                      </a:r>
                      <a:r>
                        <a:rPr lang="pl-PL" sz="900" dirty="0" smtClean="0">
                          <a:effectLst/>
                        </a:rPr>
                        <a:t>netto/brutto 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Różnica pomiędzy kwotą zadeklarowana a rozliczoną </a:t>
                      </a:r>
                      <a:endParaRPr lang="pl-PL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Ewentualne przesunięcia na pozycję</a:t>
                      </a:r>
                      <a:endParaRPr lang="pl-PL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</a:tr>
              <a:tr h="31286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</a:tr>
              <a:tr h="31286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</a:tr>
              <a:tr h="31286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</a:tr>
              <a:tr h="31286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</a:tr>
              <a:tr h="31286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</a:tr>
            </a:tbl>
          </a:graphicData>
        </a:graphic>
      </p:graphicFrame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251520" y="645333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457200" y="6345334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336491" y="6330401"/>
            <a:ext cx="8135560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"/>
              </a:rPr>
              <a:t>[</a:t>
            </a:r>
            <a:r>
              <a:rPr kumimoji="0" lang="pl-PL" sz="10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"/>
              </a:rPr>
              <a:t>1]</a:t>
            </a:r>
            <a:r>
              <a:rPr kumimoji="0" 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 przypadku przedsiębiorcy będącego płatnikiem podatku od towarów i usług (VAT) rozliczenie odbywa się w kwotach netto a przypadku przedsiębiorcy nie będącego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płatnikiem podatku od towarów i usług rozliczenie odbywa się w kwotach brutto.</a:t>
            </a:r>
            <a:endParaRPr kumimoji="0" lang="pl-PL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Prostokąt 19"/>
          <p:cNvSpPr/>
          <p:nvPr/>
        </p:nvSpPr>
        <p:spPr>
          <a:xfrm>
            <a:off x="443800" y="5013176"/>
            <a:ext cx="763284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1000" dirty="0">
                <a:solidFill>
                  <a:prstClr val="black"/>
                </a:solidFill>
              </a:rPr>
              <a:t>Uwagi: </a:t>
            </a:r>
            <a:r>
              <a:rPr lang="pl-PL" sz="1000" dirty="0" smtClean="0">
                <a:solidFill>
                  <a:prstClr val="black"/>
                </a:solidFill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lang="pl-PL" sz="1000" dirty="0">
              <a:solidFill>
                <a:prstClr val="black"/>
              </a:solidFill>
            </a:endParaRPr>
          </a:p>
          <a:p>
            <a:pPr lvl="0"/>
            <a:r>
              <a:rPr lang="pl-PL" sz="1000" dirty="0" smtClean="0">
                <a:solidFill>
                  <a:prstClr val="black"/>
                </a:solidFill>
              </a:rPr>
              <a:t>					           ……………………………………………………………………………</a:t>
            </a:r>
            <a:endParaRPr lang="pl-PL" sz="1000" dirty="0">
              <a:solidFill>
                <a:prstClr val="black"/>
              </a:solidFill>
            </a:endParaRPr>
          </a:p>
          <a:p>
            <a:pPr lvl="0"/>
            <a:r>
              <a:rPr lang="pl-PL" sz="1000" b="1" dirty="0" smtClean="0">
                <a:solidFill>
                  <a:prstClr val="black"/>
                </a:solidFill>
              </a:rPr>
              <a:t>						           Data </a:t>
            </a:r>
            <a:r>
              <a:rPr lang="pl-PL" sz="1000" b="1" dirty="0">
                <a:solidFill>
                  <a:prstClr val="black"/>
                </a:solidFill>
              </a:rPr>
              <a:t>i podpis pożyczkobiorcy</a:t>
            </a:r>
            <a:endParaRPr lang="pl-PL" sz="1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90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000" dirty="0"/>
              <a:t>Fundusz Pożyczkowy </a:t>
            </a:r>
            <a:br>
              <a:rPr lang="pl-PL" sz="4000" dirty="0"/>
            </a:br>
            <a:r>
              <a:rPr lang="pl-PL" sz="4000" dirty="0"/>
              <a:t>„Nowy Małopolski Przedsiębiorca”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2816"/>
            <a:ext cx="7620000" cy="4627984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800" dirty="0" smtClean="0">
                <a:latin typeface="Arial"/>
              </a:rPr>
              <a:t>Do raportu z wydatkowania środków pochodzących z pożyczki i wkładu własnego należy </a:t>
            </a:r>
            <a:r>
              <a:rPr lang="pl-PL" sz="1800" dirty="0">
                <a:latin typeface="Arial"/>
              </a:rPr>
              <a:t>dołączyć kopie dokumentów potwierdzających realizację przedsięwzięcia takie </a:t>
            </a:r>
            <a:r>
              <a:rPr lang="pl-PL" sz="1800" dirty="0" smtClean="0">
                <a:latin typeface="Arial"/>
              </a:rPr>
              <a:t>jak:</a:t>
            </a:r>
          </a:p>
          <a:p>
            <a:pPr marL="114300" indent="0" algn="just">
              <a:buNone/>
            </a:pPr>
            <a:r>
              <a:rPr lang="pl-PL" sz="1800" dirty="0" smtClean="0">
                <a:latin typeface="Arial"/>
              </a:rPr>
              <a:t>- kserokopie </a:t>
            </a:r>
            <a:r>
              <a:rPr lang="pl-PL" sz="1800" dirty="0">
                <a:latin typeface="Arial"/>
              </a:rPr>
              <a:t>faktur lub innych dokumentów księgowych o równoważnej wartości dowodowej, </a:t>
            </a:r>
            <a:endParaRPr lang="pl-PL" sz="1800" dirty="0" smtClean="0">
              <a:latin typeface="Arial"/>
            </a:endParaRPr>
          </a:p>
          <a:p>
            <a:pPr marL="114300" indent="0" algn="just">
              <a:buNone/>
            </a:pPr>
            <a:r>
              <a:rPr lang="pl-PL" sz="1800" dirty="0" smtClean="0">
                <a:latin typeface="Arial"/>
              </a:rPr>
              <a:t>- kopie </a:t>
            </a:r>
            <a:r>
              <a:rPr lang="pl-PL" sz="1800" dirty="0">
                <a:latin typeface="Arial"/>
              </a:rPr>
              <a:t>dokumentów potwierdzających odbiór urządzeń, towarów, rzeczy lub wykonanie prac (protokoły odbioru), </a:t>
            </a:r>
            <a:endParaRPr lang="pl-PL" sz="1800" dirty="0" smtClean="0">
              <a:latin typeface="Arial"/>
            </a:endParaRPr>
          </a:p>
          <a:p>
            <a:pPr marL="114300" indent="0" algn="just">
              <a:buNone/>
            </a:pPr>
            <a:r>
              <a:rPr lang="pl-PL" sz="1800" dirty="0" smtClean="0">
                <a:latin typeface="Arial"/>
              </a:rPr>
              <a:t>- potwierdzone </a:t>
            </a:r>
            <a:r>
              <a:rPr lang="pl-PL" sz="1800" dirty="0">
                <a:latin typeface="Arial"/>
              </a:rPr>
              <a:t>przez bank kopie wyciągów bankowych z rachunku </a:t>
            </a:r>
            <a:r>
              <a:rPr lang="pl-PL" sz="1800" dirty="0" smtClean="0">
                <a:latin typeface="Arial"/>
              </a:rPr>
              <a:t>Pożyczkobiorcy lub </a:t>
            </a:r>
            <a:r>
              <a:rPr lang="pl-PL" sz="1800" dirty="0">
                <a:latin typeface="Arial"/>
              </a:rPr>
              <a:t>przelewów bankowych potwierdzających dokonanie płatności, </a:t>
            </a:r>
            <a:endParaRPr lang="pl-PL" sz="1800" dirty="0" smtClean="0">
              <a:latin typeface="Arial"/>
            </a:endParaRPr>
          </a:p>
          <a:p>
            <a:pPr marL="114300" indent="0" algn="just">
              <a:buNone/>
            </a:pPr>
            <a:r>
              <a:rPr lang="pl-PL" sz="1800" dirty="0" smtClean="0">
                <a:latin typeface="Arial"/>
              </a:rPr>
              <a:t>- kopie </a:t>
            </a:r>
            <a:r>
              <a:rPr lang="pl-PL" sz="1800" dirty="0">
                <a:latin typeface="Arial"/>
              </a:rPr>
              <a:t>innych dokumentów potwierdzających prawidłową realizację przedsięwzięcia zgodnie z </a:t>
            </a:r>
            <a:r>
              <a:rPr lang="pl-PL" sz="1800" dirty="0" smtClean="0">
                <a:latin typeface="Arial"/>
              </a:rPr>
              <a:t>umową pożyczki.</a:t>
            </a:r>
          </a:p>
          <a:p>
            <a:pPr marL="114300" indent="0" algn="just">
              <a:buNone/>
            </a:pPr>
            <a:endParaRPr lang="pl-PL" sz="1800" dirty="0" smtClean="0">
              <a:latin typeface="Arial"/>
            </a:endParaRPr>
          </a:p>
          <a:p>
            <a:pPr marL="114300" indent="0" algn="just">
              <a:buNone/>
            </a:pPr>
            <a:r>
              <a:rPr lang="pl-PL" sz="1800" u="sng" dirty="0" smtClean="0">
                <a:latin typeface="Arial"/>
              </a:rPr>
              <a:t>Raport z wydatkowania należy czytelnie podpisać i opieczętować firmową pieczątką.</a:t>
            </a:r>
            <a:endParaRPr lang="pl-PL" sz="1800" u="sng" dirty="0">
              <a:latin typeface="Arial"/>
            </a:endParaRPr>
          </a:p>
          <a:p>
            <a:pPr lvl="0"/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232201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0047" y="260648"/>
            <a:ext cx="7620000" cy="1143000"/>
          </a:xfrm>
        </p:spPr>
        <p:txBody>
          <a:bodyPr/>
          <a:lstStyle/>
          <a:p>
            <a:pPr algn="ctr"/>
            <a:r>
              <a:rPr lang="pl-PL" sz="4000" dirty="0"/>
              <a:t>Fundusz Pożyczkowy </a:t>
            </a:r>
            <a:br>
              <a:rPr lang="pl-PL" sz="4000" dirty="0"/>
            </a:br>
            <a:r>
              <a:rPr lang="pl-PL" sz="4000" dirty="0"/>
              <a:t>„Nowy Małopolski Przedsiębiorca”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988840"/>
            <a:ext cx="7620000" cy="3744416"/>
          </a:xfrm>
        </p:spPr>
        <p:txBody>
          <a:bodyPr>
            <a:noAutofit/>
          </a:bodyPr>
          <a:lstStyle/>
          <a:p>
            <a:pPr marL="114300" indent="0" algn="ctr">
              <a:buNone/>
            </a:pPr>
            <a:endParaRPr lang="pl-PL" sz="4000" b="1" dirty="0" smtClean="0"/>
          </a:p>
          <a:p>
            <a:pPr marL="114300" indent="0" algn="ctr">
              <a:buNone/>
            </a:pPr>
            <a:endParaRPr lang="pl-PL" sz="2000" b="1" dirty="0" smtClean="0"/>
          </a:p>
          <a:p>
            <a:pPr marL="114300" indent="0" algn="ctr">
              <a:buNone/>
            </a:pPr>
            <a:r>
              <a:rPr lang="pl-PL" sz="4000" b="1" dirty="0" smtClean="0"/>
              <a:t>OPISY TABELI – RAPORT                     Z WYDATKOWANIA</a:t>
            </a:r>
            <a:endParaRPr lang="pl-PL" sz="4000" b="1" dirty="0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251520" y="645333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027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0047" y="260648"/>
            <a:ext cx="7620000" cy="1143000"/>
          </a:xfrm>
        </p:spPr>
        <p:txBody>
          <a:bodyPr/>
          <a:lstStyle/>
          <a:p>
            <a:pPr algn="ctr"/>
            <a:r>
              <a:rPr lang="pl-PL" sz="4000" dirty="0"/>
              <a:t>Fundusz Pożyczkowy </a:t>
            </a:r>
            <a:br>
              <a:rPr lang="pl-PL" sz="4000" dirty="0"/>
            </a:br>
            <a:r>
              <a:rPr lang="pl-PL" sz="4000" dirty="0"/>
              <a:t>„Nowy Małopolski Przedsiębiorca”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844824"/>
            <a:ext cx="7776864" cy="4680520"/>
          </a:xfrm>
        </p:spPr>
        <p:txBody>
          <a:bodyPr>
            <a:noAutofit/>
          </a:bodyPr>
          <a:lstStyle/>
          <a:p>
            <a:pPr algn="just"/>
            <a:r>
              <a:rPr lang="pl-PL" sz="1200" b="1" dirty="0" smtClean="0"/>
              <a:t>Pozycja wydatków w umowie –  </a:t>
            </a:r>
            <a:r>
              <a:rPr lang="pl-PL" sz="1200" dirty="0" smtClean="0"/>
              <a:t>należy podać numer pozycji w umowie pożyczki oraz podać nazwę rozliczanego wydatku</a:t>
            </a:r>
          </a:p>
          <a:p>
            <a:pPr algn="just"/>
            <a:endParaRPr lang="pl-PL" sz="1200" dirty="0" smtClean="0"/>
          </a:p>
          <a:p>
            <a:pPr algn="just"/>
            <a:r>
              <a:rPr lang="pl-PL" sz="1200" b="1" dirty="0" smtClean="0"/>
              <a:t>Zadeklarowana wartość wydatków – </a:t>
            </a:r>
            <a:r>
              <a:rPr lang="pl-PL" sz="1200" dirty="0" smtClean="0"/>
              <a:t>należy podać kwotę jaką, zgodnie z umową pożyczki, Pożyczkobiorca przeznacza na zakup danej pozycji wydatków</a:t>
            </a:r>
          </a:p>
          <a:p>
            <a:pPr algn="just"/>
            <a:endParaRPr lang="pl-PL" sz="1200" dirty="0" smtClean="0"/>
          </a:p>
          <a:p>
            <a:pPr algn="just"/>
            <a:r>
              <a:rPr lang="pl-PL" sz="1200" b="1" dirty="0" smtClean="0"/>
              <a:t>Numer dokumentu (faktura, rachunek, umowa cywilno-prawna, </a:t>
            </a:r>
            <a:r>
              <a:rPr lang="pl-PL" sz="1200" b="1" dirty="0" err="1" smtClean="0"/>
              <a:t>itp</a:t>
            </a:r>
            <a:r>
              <a:rPr lang="pl-PL" sz="1200" b="1" dirty="0" smtClean="0"/>
              <a:t>….) </a:t>
            </a:r>
            <a:r>
              <a:rPr lang="pl-PL" sz="1200" dirty="0" smtClean="0"/>
              <a:t>– należy podać nr dokumentu przedstawionego do rozliczenia danej pozycji wydatków</a:t>
            </a:r>
          </a:p>
          <a:p>
            <a:pPr marL="114300" indent="0" algn="just">
              <a:buNone/>
            </a:pPr>
            <a:endParaRPr lang="pl-PL" sz="1200" b="1" dirty="0" smtClean="0"/>
          </a:p>
          <a:p>
            <a:pPr algn="just"/>
            <a:r>
              <a:rPr lang="pl-PL" sz="1200" b="1" dirty="0"/>
              <a:t>Kwota dokumentu </a:t>
            </a:r>
            <a:r>
              <a:rPr lang="pl-PL" sz="1200" b="1" dirty="0" smtClean="0"/>
              <a:t>netto/brutto  /  Ewentualnie </a:t>
            </a:r>
            <a:r>
              <a:rPr lang="pl-PL" sz="1200" b="1" dirty="0"/>
              <a:t>pozycja na fakturze z odpowiednią kwotą </a:t>
            </a:r>
            <a:r>
              <a:rPr lang="pl-PL" sz="1200" b="1" dirty="0" smtClean="0"/>
              <a:t>netto/brutto </a:t>
            </a:r>
            <a:r>
              <a:rPr lang="pl-PL" sz="1200" dirty="0" smtClean="0"/>
              <a:t>– należy podać numer pozycji na dokumencie księgowym oraz wpisać kwotę kwalifikowaną do rozliczenia danej pozycji (rzeczywista kwota wydatku). W </a:t>
            </a:r>
            <a:r>
              <a:rPr lang="pl-PL" sz="1200" dirty="0"/>
              <a:t>przypadku przedsiębiorcy będącego płatnikiem podatku od towarów i usług (VAT) rozliczenie odbywa się w kwotach netto a przypadku przedsiębiorcy nie będącego płatnikiem podatku od towarów i usług rozliczenie odbywa się w kwotach brutto</a:t>
            </a:r>
            <a:r>
              <a:rPr lang="pl-PL" sz="1200" dirty="0" smtClean="0"/>
              <a:t>.</a:t>
            </a:r>
          </a:p>
          <a:p>
            <a:pPr marL="114300" indent="0" algn="just">
              <a:buNone/>
            </a:pPr>
            <a:endParaRPr lang="pl-PL" sz="1200" dirty="0"/>
          </a:p>
          <a:p>
            <a:pPr algn="just"/>
            <a:r>
              <a:rPr lang="pl-PL" sz="1200" b="1" dirty="0"/>
              <a:t>Różnica pomiędzy kwotą </a:t>
            </a:r>
            <a:r>
              <a:rPr lang="pl-PL" sz="1200" b="1" dirty="0" smtClean="0"/>
              <a:t>zadeklarowaną </a:t>
            </a:r>
            <a:r>
              <a:rPr lang="pl-PL" sz="1200" b="1" dirty="0"/>
              <a:t>a rozliczoną </a:t>
            </a:r>
            <a:r>
              <a:rPr lang="pl-PL" sz="1200" b="1" dirty="0" smtClean="0"/>
              <a:t> - </a:t>
            </a:r>
            <a:r>
              <a:rPr lang="pl-PL" sz="1200" dirty="0" smtClean="0"/>
              <a:t>należy podać kwotę różnicy pomiędzy kwotą zadeklarowaną w umowie pożyczki na zakup danej pozycji, a kwotą faktycznie wydaną (przedstawioną w oparciu o dokumenty księgowe)</a:t>
            </a:r>
          </a:p>
          <a:p>
            <a:pPr marL="114300" indent="0" algn="just">
              <a:buNone/>
            </a:pPr>
            <a:endParaRPr lang="pl-PL" sz="1200" b="1" dirty="0" smtClean="0"/>
          </a:p>
          <a:p>
            <a:pPr algn="just"/>
            <a:r>
              <a:rPr lang="pl-PL" sz="1200" b="1" dirty="0"/>
              <a:t>Ewentualne przesunięcia na </a:t>
            </a:r>
            <a:r>
              <a:rPr lang="pl-PL" sz="1200" b="1" dirty="0" smtClean="0"/>
              <a:t>pozycję – </a:t>
            </a:r>
            <a:r>
              <a:rPr lang="pl-PL" sz="1200" dirty="0" smtClean="0"/>
              <a:t>w przypadku wydania </a:t>
            </a:r>
            <a:r>
              <a:rPr lang="pl-PL" sz="1200" u="sng" dirty="0" smtClean="0"/>
              <a:t>mniejszej </a:t>
            </a:r>
            <a:r>
              <a:rPr lang="pl-PL" sz="1200" dirty="0" smtClean="0"/>
              <a:t>kwoty od tej zdeklarowanej w umowie pożyczki Pożyczkobiorcy przysługuje możliwość przesunięcia różnicy na inną pozycję wydatków (dot. przesunięć nie przekraczających 30% wartości pozycji z której dokonuje się przesunięcia). Informacje tą należy zamieścić w części </a:t>
            </a:r>
            <a:r>
              <a:rPr lang="pl-PL" sz="1200" u="sng" dirty="0" smtClean="0"/>
              <a:t>Uwagi……</a:t>
            </a:r>
            <a:r>
              <a:rPr lang="pl-PL" sz="1200" dirty="0" smtClean="0"/>
              <a:t>  znajdującej się pod tabelą. </a:t>
            </a:r>
            <a:endParaRPr lang="pl-PL" sz="1200" dirty="0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251520" y="645333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269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000" dirty="0"/>
              <a:t>Fundusz Pożyczkowy </a:t>
            </a:r>
            <a:br>
              <a:rPr lang="pl-PL" sz="4000" dirty="0"/>
            </a:br>
            <a:r>
              <a:rPr lang="pl-PL" sz="4000" dirty="0"/>
              <a:t>„Nowy Małopolski Przedsiębiorca”</a:t>
            </a:r>
          </a:p>
        </p:txBody>
      </p:sp>
      <p:sp>
        <p:nvSpPr>
          <p:cNvPr id="4" name="Prostokąt 3"/>
          <p:cNvSpPr/>
          <p:nvPr/>
        </p:nvSpPr>
        <p:spPr>
          <a:xfrm>
            <a:off x="395536" y="1772816"/>
            <a:ext cx="763284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itchFamily="34" charset="0"/>
              <a:buChar char="•"/>
            </a:pPr>
            <a:r>
              <a:rPr lang="pl-PL" sz="1400" b="1" dirty="0"/>
              <a:t>Pożyczkobiorca ma prawo do dokonania przesunięć w ramach środków pożyczkowych i/lub wkładu własnego w wysokości nie przekraczającej   </a:t>
            </a:r>
            <a:r>
              <a:rPr lang="pl-PL" sz="1400" b="1" dirty="0" smtClean="0"/>
              <a:t>30 </a:t>
            </a:r>
            <a:r>
              <a:rPr lang="pl-PL" sz="1400" b="1" dirty="0"/>
              <a:t>% wartości pozycji z której następuje przesunięcie. Wartość pozycji na którą przesuwane są środki nie ma znaczenia.</a:t>
            </a:r>
          </a:p>
          <a:p>
            <a:pPr marL="285750" lvl="0" indent="-285750" algn="just">
              <a:buFont typeface="Arial" pitchFamily="34" charset="0"/>
              <a:buChar char="•"/>
            </a:pPr>
            <a:endParaRPr lang="pl-PL" sz="1400" b="1" u="sng" dirty="0"/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pl-PL" sz="1400" b="1" u="sng" dirty="0"/>
              <a:t>Przesunięcia nie przekraczające 30 % wartości pozycji, z której dokonywane jest przesuniecie nie skutkują zmianą umowy. Przesunięcia w wyższych kwotach wymagają </a:t>
            </a:r>
            <a:r>
              <a:rPr lang="pl-PL" sz="1400" b="1" u="sng" dirty="0" smtClean="0"/>
              <a:t>pisemnej zgody </a:t>
            </a:r>
            <a:r>
              <a:rPr lang="pl-PL" sz="1400" b="1" u="sng" dirty="0"/>
              <a:t>Zarządu Stowarzyszenia oraz podpisania stosownego </a:t>
            </a:r>
            <a:r>
              <a:rPr lang="pl-PL" sz="1400" b="1" u="sng" dirty="0" smtClean="0"/>
              <a:t>aneksu.</a:t>
            </a:r>
          </a:p>
          <a:p>
            <a:pPr marL="285750" lvl="0" indent="-285750" algn="just">
              <a:buFont typeface="Arial" pitchFamily="34" charset="0"/>
              <a:buChar char="•"/>
            </a:pPr>
            <a:endParaRPr lang="pl-PL" sz="1400" b="1" dirty="0" smtClean="0"/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pl-PL" sz="1400" b="1" dirty="0"/>
              <a:t>W przypadku gdy wartość rozliczenia jest równa lub większa niż suma wartości zadeklarowanej pożyczki i wkładu własnego rozliczenie jest </a:t>
            </a:r>
            <a:r>
              <a:rPr lang="pl-PL" sz="1400" b="1" dirty="0" smtClean="0"/>
              <a:t>akceptowane.</a:t>
            </a:r>
          </a:p>
          <a:p>
            <a:pPr lvl="0" algn="just"/>
            <a:endParaRPr lang="pl-PL" sz="1400" b="1" dirty="0"/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pl-PL" sz="1400" b="1" dirty="0" smtClean="0"/>
              <a:t>W </a:t>
            </a:r>
            <a:r>
              <a:rPr lang="pl-PL" sz="1400" b="1" dirty="0"/>
              <a:t>przypadku gdy wartość rozliczenia jest niższa niż suma wartości zadeklarowanej pożyczki i wkładu własnego rozliczenie następuje zgodnie  z proporcjami procentowymi wkładu własnego i pożyczki do sumy zadeklarowanej we wniosku pożyczkowym i umowie pożyczkowej. Nierozliczona kwota pożyczki podlega zwrotowi wraz z odsetkami standardowymi liczonymi od dnia upływu terminu rozliczenia od nierozliczonej kwoty pożyczki do dnia zapłaty</a:t>
            </a:r>
            <a:r>
              <a:rPr lang="pl-PL" sz="1400" b="1" dirty="0" smtClean="0"/>
              <a:t>.</a:t>
            </a:r>
          </a:p>
          <a:p>
            <a:pPr marL="285750" lvl="0" indent="-285750" algn="just">
              <a:buFont typeface="Arial" pitchFamily="34" charset="0"/>
              <a:buChar char="•"/>
            </a:pPr>
            <a:endParaRPr lang="pl-PL" sz="1400" b="1" dirty="0" smtClean="0"/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pl-PL" sz="1400" b="1" dirty="0"/>
              <a:t>Wkład własny może być rozliczony aportem – jako podstawę wyceny przyjmuje się wartość rynkową danego aktywa, lub pieniądzem – rozliczenie tak jak w przypadku środków pochodzących z pożyczki</a:t>
            </a:r>
            <a:r>
              <a:rPr lang="pl-PL" sz="1400" b="1" dirty="0" smtClean="0"/>
              <a:t>.</a:t>
            </a:r>
            <a:endParaRPr lang="pl-PL" sz="1400" b="1" dirty="0"/>
          </a:p>
          <a:p>
            <a:pPr lvl="0"/>
            <a:endParaRPr lang="pl-PL" sz="1400" b="1" dirty="0"/>
          </a:p>
        </p:txBody>
      </p:sp>
    </p:spTree>
    <p:extLst>
      <p:ext uri="{BB962C8B-B14F-4D97-AF65-F5344CB8AC3E}">
        <p14:creationId xmlns:p14="http://schemas.microsoft.com/office/powerpoint/2010/main" val="3110009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000" dirty="0"/>
              <a:t>Fundusz Pożyczkowy </a:t>
            </a:r>
            <a:br>
              <a:rPr lang="pl-PL" sz="4000" dirty="0"/>
            </a:br>
            <a:r>
              <a:rPr lang="pl-PL" sz="4000" dirty="0"/>
              <a:t>„Nowy Małopolski Przedsiębiorca”</a:t>
            </a:r>
          </a:p>
        </p:txBody>
      </p:sp>
      <p:sp>
        <p:nvSpPr>
          <p:cNvPr id="4" name="Prostokąt 3"/>
          <p:cNvSpPr/>
          <p:nvPr/>
        </p:nvSpPr>
        <p:spPr>
          <a:xfrm>
            <a:off x="395536" y="2852936"/>
            <a:ext cx="763284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l-PL" sz="2500" b="1" dirty="0" smtClean="0"/>
              <a:t>RAPORT Z WYDATKOWANIA                                                        ŚRODKÓW POŻYCZKOWYCH I WKŁADU WŁASNEGO                                                                                 DOSTĘPNY JEST W WERSJI WORD NA STRONIE INTERNETOWEJ PROJEKTU </a:t>
            </a:r>
            <a:r>
              <a:rPr lang="pl-PL" sz="2500" b="1" dirty="0" smtClean="0">
                <a:hlinkClick r:id="rId2"/>
              </a:rPr>
              <a:t>WWW.NOWY-MALOPOLSKI-PRZEDSIEBIORCA.PL</a:t>
            </a:r>
            <a:r>
              <a:rPr lang="pl-PL" sz="2500" b="1" dirty="0" smtClean="0"/>
              <a:t>                                                                           W ZAKŁADCE DOKUMENTY DO POBRANIA. </a:t>
            </a:r>
            <a:endParaRPr lang="pl-PL" sz="2500" b="1" dirty="0"/>
          </a:p>
        </p:txBody>
      </p:sp>
    </p:spTree>
    <p:extLst>
      <p:ext uri="{BB962C8B-B14F-4D97-AF65-F5344CB8AC3E}">
        <p14:creationId xmlns:p14="http://schemas.microsoft.com/office/powerpoint/2010/main" val="4123853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 flipV="1">
            <a:off x="467544" y="1628800"/>
            <a:ext cx="7128792" cy="504056"/>
          </a:xfrm>
        </p:spPr>
        <p:txBody>
          <a:bodyPr/>
          <a:lstStyle/>
          <a:p>
            <a:pPr algn="ctr"/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endParaRPr lang="pl-PL" sz="40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755576" y="332656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/>
              <a:t>Fundusz Pożyczkowy </a:t>
            </a:r>
          </a:p>
          <a:p>
            <a:pPr algn="ctr"/>
            <a:r>
              <a:rPr lang="pl-PL" sz="3600" dirty="0" smtClean="0"/>
              <a:t>„Nowy Małopolski Przedsiębiorca”</a:t>
            </a:r>
            <a:endParaRPr lang="pl-PL" sz="3600" dirty="0"/>
          </a:p>
        </p:txBody>
      </p:sp>
      <p:sp>
        <p:nvSpPr>
          <p:cNvPr id="8" name="Prostokąt 7"/>
          <p:cNvSpPr/>
          <p:nvPr/>
        </p:nvSpPr>
        <p:spPr>
          <a:xfrm>
            <a:off x="1331640" y="2204864"/>
            <a:ext cx="59766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pl-PL" sz="3200" b="1" i="1" dirty="0" smtClean="0"/>
              <a:t>CZĘŚĆ    I</a:t>
            </a:r>
          </a:p>
          <a:p>
            <a:pPr algn="ctr">
              <a:spcBef>
                <a:spcPct val="0"/>
              </a:spcBef>
            </a:pPr>
            <a:endParaRPr lang="pl-PL" sz="3200" b="1" dirty="0" smtClean="0"/>
          </a:p>
          <a:p>
            <a:pPr algn="ctr">
              <a:spcBef>
                <a:spcPct val="0"/>
              </a:spcBef>
            </a:pPr>
            <a:r>
              <a:rPr lang="pl-PL" sz="3200" b="1" dirty="0" smtClean="0"/>
              <a:t>WYKAZ </a:t>
            </a:r>
            <a:r>
              <a:rPr lang="pl-PL" sz="3200" b="1" dirty="0"/>
              <a:t>DOKUMENTÓW DOPUSZCZONYCH DO ROZLICZENIA </a:t>
            </a:r>
            <a:r>
              <a:rPr lang="pl-PL" sz="3200" b="1" dirty="0" smtClean="0"/>
              <a:t>ŚRODKÓW UZYSKANYCH  Z POŻYCZKI  </a:t>
            </a:r>
          </a:p>
          <a:p>
            <a:pPr algn="ctr">
              <a:spcBef>
                <a:spcPct val="0"/>
              </a:spcBef>
            </a:pPr>
            <a:r>
              <a:rPr lang="pl-PL" sz="3200" b="1" dirty="0" smtClean="0"/>
              <a:t>I </a:t>
            </a:r>
            <a:r>
              <a:rPr lang="pl-PL" sz="3200" b="1" dirty="0"/>
              <a:t>WKŁADU WŁASNEGO</a:t>
            </a:r>
          </a:p>
        </p:txBody>
      </p:sp>
    </p:spTree>
    <p:extLst>
      <p:ext uri="{BB962C8B-B14F-4D97-AF65-F5344CB8AC3E}">
        <p14:creationId xmlns:p14="http://schemas.microsoft.com/office/powerpoint/2010/main" val="1067264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000" dirty="0"/>
              <a:t>Fundusz Pożyczkowy </a:t>
            </a:r>
            <a:br>
              <a:rPr lang="pl-PL" sz="4000" dirty="0"/>
            </a:br>
            <a:r>
              <a:rPr lang="pl-PL" sz="4000" dirty="0"/>
              <a:t>„Nowy Małopolski Przedsiębiorca”</a:t>
            </a:r>
          </a:p>
        </p:txBody>
      </p:sp>
      <p:sp>
        <p:nvSpPr>
          <p:cNvPr id="3" name="Prostokąt 2"/>
          <p:cNvSpPr/>
          <p:nvPr/>
        </p:nvSpPr>
        <p:spPr>
          <a:xfrm>
            <a:off x="755576" y="2828836"/>
            <a:ext cx="68407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 algn="ctr">
              <a:buNone/>
            </a:pPr>
            <a:r>
              <a:rPr lang="pl-PL" sz="3000" b="1" dirty="0"/>
              <a:t>PRZYKŁADOWE UZUPEŁNIENIE  RAPORTU Z WYDATKOWANIA ŚRODKÓW </a:t>
            </a:r>
            <a:r>
              <a:rPr lang="pl-PL" sz="3000" b="1" dirty="0" smtClean="0"/>
              <a:t>POŻYCZKOWYCH                                                      I </a:t>
            </a:r>
            <a:r>
              <a:rPr lang="pl-PL" sz="3000" b="1" dirty="0"/>
              <a:t>WKŁADU WŁASNEGO</a:t>
            </a:r>
          </a:p>
        </p:txBody>
      </p:sp>
    </p:spTree>
    <p:extLst>
      <p:ext uri="{BB962C8B-B14F-4D97-AF65-F5344CB8AC3E}">
        <p14:creationId xmlns:p14="http://schemas.microsoft.com/office/powerpoint/2010/main" val="3532067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0047" y="260648"/>
            <a:ext cx="7620000" cy="1143000"/>
          </a:xfrm>
        </p:spPr>
        <p:txBody>
          <a:bodyPr/>
          <a:lstStyle/>
          <a:p>
            <a:pPr algn="ctr"/>
            <a:r>
              <a:rPr lang="pl-PL" sz="4000" dirty="0"/>
              <a:t>Fundusz Pożyczkowy </a:t>
            </a:r>
            <a:br>
              <a:rPr lang="pl-PL" sz="4000" dirty="0"/>
            </a:br>
            <a:r>
              <a:rPr lang="pl-PL" sz="4000" dirty="0"/>
              <a:t>„Nowy Małopolski Przedsiębiorca”</a:t>
            </a:r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55774"/>
              </p:ext>
            </p:extLst>
          </p:nvPr>
        </p:nvGraphicFramePr>
        <p:xfrm>
          <a:off x="415197" y="2060848"/>
          <a:ext cx="7620001" cy="23290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3037"/>
                <a:gridCol w="1466129"/>
                <a:gridCol w="911625"/>
                <a:gridCol w="1199988"/>
                <a:gridCol w="2016224"/>
                <a:gridCol w="864096"/>
                <a:gridCol w="798902"/>
              </a:tblGrid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effectLst/>
                        </a:rPr>
                        <a:t>L.P.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Pozycja wydatków w umowie</a:t>
                      </a:r>
                      <a:endParaRPr lang="pl-PL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Zadeklarowana wartość wydatków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Numer dokumentu (faktura, rachunek, umowa </a:t>
                      </a:r>
                      <a:r>
                        <a:rPr lang="pl-PL" sz="900" dirty="0" err="1">
                          <a:effectLst/>
                        </a:rPr>
                        <a:t>cywilno</a:t>
                      </a:r>
                      <a:r>
                        <a:rPr lang="pl-PL" sz="900" dirty="0">
                          <a:effectLst/>
                        </a:rPr>
                        <a:t> </a:t>
                      </a:r>
                      <a:r>
                        <a:rPr lang="pl-PL" sz="900" dirty="0" smtClean="0">
                          <a:effectLst/>
                        </a:rPr>
                        <a:t>prawna</a:t>
                      </a:r>
                      <a:r>
                        <a:rPr lang="pl-PL" sz="900" dirty="0">
                          <a:effectLst/>
                        </a:rPr>
                        <a:t>, itp.…)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Kwota dokumentu </a:t>
                      </a:r>
                      <a:r>
                        <a:rPr lang="pl-PL" sz="900" dirty="0" smtClean="0">
                          <a:effectLst/>
                        </a:rPr>
                        <a:t>netto/brutto </a:t>
                      </a:r>
                      <a:r>
                        <a:rPr lang="pl-PL" sz="900" dirty="0" smtClean="0">
                          <a:solidFill>
                            <a:srgbClr val="00B050"/>
                          </a:solidFill>
                          <a:effectLst/>
                        </a:rPr>
                        <a:t>1</a:t>
                      </a:r>
                      <a:endParaRPr lang="pl-PL" sz="900" dirty="0">
                        <a:solidFill>
                          <a:srgbClr val="00B05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Ewentualnie pozycja na fakturze z odpowiednią kwotą </a:t>
                      </a:r>
                      <a:r>
                        <a:rPr lang="pl-PL" sz="900" dirty="0" smtClean="0">
                          <a:effectLst/>
                        </a:rPr>
                        <a:t>netto/brutto 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Różnica pomiędzy kwotą zadeklarowana a rozliczoną </a:t>
                      </a:r>
                      <a:endParaRPr lang="pl-PL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Ewentualne przesunięcia na pozycję</a:t>
                      </a:r>
                      <a:endParaRPr lang="pl-PL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</a:tr>
              <a:tr h="57606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r>
                        <a:rPr lang="pl-PL" sz="900" dirty="0" smtClean="0">
                          <a:effectLst/>
                        </a:rPr>
                        <a:t>12.1 Remont lokalu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r>
                        <a:rPr lang="pl-PL" sz="900" dirty="0" smtClean="0">
                          <a:effectLst/>
                        </a:rPr>
                        <a:t>20.000,</a:t>
                      </a:r>
                      <a:r>
                        <a:rPr lang="pl-PL" sz="900" baseline="0" dirty="0" smtClean="0">
                          <a:effectLst/>
                        </a:rPr>
                        <a:t> 00  zł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r>
                        <a:rPr lang="pl-PL" sz="900" dirty="0" smtClean="0">
                          <a:effectLst/>
                        </a:rPr>
                        <a:t>Faktura VAT nr 1/2013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Faktura</a:t>
                      </a:r>
                      <a:r>
                        <a:rPr lang="pl-PL" sz="9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VAT nr 123/13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effectLst/>
                        </a:rPr>
                        <a:t>Pozycja nr 1, 3,5-10</a:t>
                      </a:r>
                      <a:r>
                        <a:rPr lang="pl-PL" sz="900" baseline="0" dirty="0" smtClean="0">
                          <a:effectLst/>
                        </a:rPr>
                        <a:t>   15.000,00 zł netto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Pozycja nr 1    5.000,00 zł. netto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r>
                        <a:rPr lang="pl-PL" sz="900" dirty="0" smtClean="0">
                          <a:effectLst/>
                        </a:rPr>
                        <a:t>0 zł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r>
                        <a:rPr lang="pl-PL" sz="900" dirty="0" smtClean="0">
                          <a:effectLst/>
                        </a:rPr>
                        <a:t>ND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</a:tr>
              <a:tr h="21602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9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 </a:t>
                      </a:r>
                      <a:endParaRPr lang="pl-PL" sz="9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r>
                        <a:rPr lang="pl-PL" sz="900" dirty="0" smtClean="0">
                          <a:effectLst/>
                        </a:rPr>
                        <a:t>12.2 Komputer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r>
                        <a:rPr lang="pl-PL" sz="900" dirty="0" smtClean="0">
                          <a:effectLst/>
                        </a:rPr>
                        <a:t>3.000,00 zł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r>
                        <a:rPr lang="pl-PL" sz="900" dirty="0" smtClean="0">
                          <a:effectLst/>
                        </a:rPr>
                        <a:t>Faktura VAT</a:t>
                      </a:r>
                      <a:r>
                        <a:rPr lang="pl-PL" sz="900" baseline="0" dirty="0" smtClean="0">
                          <a:effectLst/>
                        </a:rPr>
                        <a:t> nr 90/13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r>
                        <a:rPr lang="pl-PL" sz="900" dirty="0" smtClean="0">
                          <a:effectLst/>
                        </a:rPr>
                        <a:t>Pozycja nr 1   2.500,00 zł netto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r>
                        <a:rPr lang="pl-PL" sz="900" dirty="0" smtClean="0">
                          <a:effectLst/>
                        </a:rPr>
                        <a:t>500,00 zł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r>
                        <a:rPr lang="pl-PL" sz="900" dirty="0" smtClean="0">
                          <a:effectLst/>
                        </a:rPr>
                        <a:t>12.3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</a:tr>
              <a:tr h="21602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pl-PL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r>
                        <a:rPr lang="pl-PL" sz="900" dirty="0" smtClean="0">
                          <a:effectLst/>
                        </a:rPr>
                        <a:t>12.3 Narzędzia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r>
                        <a:rPr lang="pl-PL" sz="900" dirty="0" smtClean="0">
                          <a:effectLst/>
                        </a:rPr>
                        <a:t>1.000,00 zł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r>
                        <a:rPr lang="pl-PL" sz="900" dirty="0" smtClean="0">
                          <a:effectLst/>
                        </a:rPr>
                        <a:t>Faktura VAT nr 30/13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r>
                        <a:rPr lang="pl-PL" sz="900" dirty="0" smtClean="0">
                          <a:effectLst/>
                        </a:rPr>
                        <a:t>Pozycja nr 1-3    1.500,00 zł netto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r>
                        <a:rPr lang="pl-PL" sz="900" dirty="0" smtClean="0">
                          <a:effectLst/>
                        </a:rPr>
                        <a:t>0 zł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r>
                        <a:rPr lang="pl-PL" sz="900" dirty="0" smtClean="0">
                          <a:effectLst/>
                        </a:rPr>
                        <a:t>ND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</a:tr>
              <a:tr h="21602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r>
                        <a:rPr lang="pl-PL" sz="900" dirty="0" smtClean="0">
                          <a:effectLst/>
                        </a:rPr>
                        <a:t>--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r>
                        <a:rPr lang="pl-PL" sz="900" dirty="0" smtClean="0">
                          <a:effectLst/>
                        </a:rPr>
                        <a:t>--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r>
                        <a:rPr lang="pl-PL" sz="900" dirty="0" smtClean="0">
                          <a:effectLst/>
                        </a:rPr>
                        <a:t>--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r>
                        <a:rPr lang="pl-PL" sz="900" dirty="0" smtClean="0">
                          <a:effectLst/>
                        </a:rPr>
                        <a:t>--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r>
                        <a:rPr lang="pl-PL" sz="900" dirty="0" smtClean="0">
                          <a:effectLst/>
                        </a:rPr>
                        <a:t>--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r>
                        <a:rPr lang="pl-PL" sz="900" dirty="0" smtClean="0">
                          <a:effectLst/>
                        </a:rPr>
                        <a:t>--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</a:tr>
              <a:tr h="31286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r>
                        <a:rPr lang="pl-PL" sz="900" dirty="0" smtClean="0">
                          <a:effectLst/>
                        </a:rPr>
                        <a:t>--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r>
                        <a:rPr lang="pl-PL" sz="900" dirty="0" smtClean="0">
                          <a:effectLst/>
                        </a:rPr>
                        <a:t>--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r>
                        <a:rPr lang="pl-PL" sz="900" dirty="0" smtClean="0">
                          <a:effectLst/>
                        </a:rPr>
                        <a:t>--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r>
                        <a:rPr lang="pl-PL" sz="900" dirty="0" smtClean="0">
                          <a:effectLst/>
                        </a:rPr>
                        <a:t>--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r>
                        <a:rPr lang="pl-PL" sz="900" dirty="0" smtClean="0">
                          <a:effectLst/>
                        </a:rPr>
                        <a:t>--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r>
                        <a:rPr lang="pl-PL" sz="900" dirty="0" smtClean="0">
                          <a:effectLst/>
                        </a:rPr>
                        <a:t>--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/>
                </a:tc>
              </a:tr>
            </a:tbl>
          </a:graphicData>
        </a:graphic>
      </p:graphicFrame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251520" y="645333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457200" y="6345334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336491" y="6330401"/>
            <a:ext cx="8135560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"/>
              </a:rPr>
              <a:t>[</a:t>
            </a:r>
            <a:r>
              <a:rPr kumimoji="0" lang="pl-PL" sz="10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"/>
              </a:rPr>
              <a:t>1]</a:t>
            </a:r>
            <a:r>
              <a:rPr kumimoji="0" 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 przypadku przedsiębiorcy będącego płatnikiem podatku od towarów i usług (VAT) rozliczenie odbywa się w kwotach netto a przypadku przedsiębiorcy nie będącego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płatnikiem podatku od towarów i usług rozliczenie odbywa się w kwotach brutto.</a:t>
            </a:r>
            <a:endParaRPr kumimoji="0" lang="pl-PL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Prostokąt 19"/>
          <p:cNvSpPr/>
          <p:nvPr/>
        </p:nvSpPr>
        <p:spPr>
          <a:xfrm>
            <a:off x="332849" y="4725144"/>
            <a:ext cx="763284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1000" dirty="0">
                <a:solidFill>
                  <a:prstClr val="black"/>
                </a:solidFill>
              </a:rPr>
              <a:t>Uwagi: </a:t>
            </a:r>
            <a:r>
              <a:rPr lang="pl-PL" sz="1000" dirty="0" smtClean="0">
                <a:solidFill>
                  <a:prstClr val="black"/>
                </a:solidFill>
              </a:rPr>
              <a:t>Dokonano przesunięcia  w ramach środków pożyczkowych w wysokości 500.00 zł. z pozycji 12.2 (Komputer) na pozycje 12.3 (Narzędzia). Powyższe przesunięcie nie przekracza 30% wartości pozycji, z której następuje przesunięcie. ………….…………………………………………………………………… 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lang="pl-PL" sz="1000" dirty="0">
              <a:solidFill>
                <a:prstClr val="black"/>
              </a:solidFill>
            </a:endParaRPr>
          </a:p>
          <a:p>
            <a:pPr lvl="0"/>
            <a:r>
              <a:rPr lang="pl-PL" sz="1000" dirty="0" smtClean="0">
                <a:solidFill>
                  <a:prstClr val="black"/>
                </a:solidFill>
              </a:rPr>
              <a:t>					           </a:t>
            </a:r>
          </a:p>
          <a:p>
            <a:pPr lvl="0"/>
            <a:r>
              <a:rPr lang="pl-PL" sz="1000" dirty="0">
                <a:solidFill>
                  <a:prstClr val="black"/>
                </a:solidFill>
              </a:rPr>
              <a:t>	</a:t>
            </a:r>
            <a:r>
              <a:rPr lang="pl-PL" sz="1000" dirty="0" smtClean="0">
                <a:solidFill>
                  <a:prstClr val="black"/>
                </a:solidFill>
              </a:rPr>
              <a:t>				          ……………………………………………………………………………</a:t>
            </a:r>
            <a:endParaRPr lang="pl-PL" sz="1000" dirty="0">
              <a:solidFill>
                <a:prstClr val="black"/>
              </a:solidFill>
            </a:endParaRPr>
          </a:p>
          <a:p>
            <a:pPr lvl="0"/>
            <a:r>
              <a:rPr lang="pl-PL" sz="1000" b="1" dirty="0" smtClean="0">
                <a:solidFill>
                  <a:prstClr val="black"/>
                </a:solidFill>
              </a:rPr>
              <a:t>						           Data </a:t>
            </a:r>
            <a:r>
              <a:rPr lang="pl-PL" sz="1000" b="1" dirty="0">
                <a:solidFill>
                  <a:prstClr val="black"/>
                </a:solidFill>
              </a:rPr>
              <a:t>i podpis pożyczkobiorcy</a:t>
            </a:r>
            <a:endParaRPr lang="pl-PL" sz="1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393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620000" cy="1143000"/>
          </a:xfrm>
        </p:spPr>
        <p:txBody>
          <a:bodyPr/>
          <a:lstStyle/>
          <a:p>
            <a:pPr algn="ctr"/>
            <a:r>
              <a:rPr lang="pl-PL" sz="4000" dirty="0"/>
              <a:t>Fundusz Pożyczkowy </a:t>
            </a: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 smtClean="0"/>
              <a:t>„</a:t>
            </a:r>
            <a:r>
              <a:rPr lang="pl-PL" sz="4000" dirty="0"/>
              <a:t>Nowy Małopolski Przedsiębiorca”</a:t>
            </a:r>
            <a:br>
              <a:rPr lang="pl-PL" sz="4000" dirty="0"/>
            </a:b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484784"/>
            <a:ext cx="7825680" cy="5256584"/>
          </a:xfrm>
        </p:spPr>
        <p:txBody>
          <a:bodyPr>
            <a:noAutofit/>
          </a:bodyPr>
          <a:lstStyle/>
          <a:p>
            <a:endParaRPr lang="pl-PL" sz="1200" b="1" dirty="0" smtClean="0"/>
          </a:p>
          <a:p>
            <a:r>
              <a:rPr lang="pl-PL" sz="2400" b="1" dirty="0" smtClean="0"/>
              <a:t>Kontakt</a:t>
            </a:r>
          </a:p>
          <a:p>
            <a:endParaRPr lang="pl-PL" sz="400" dirty="0"/>
          </a:p>
          <a:p>
            <a:pPr marL="114300" indent="0">
              <a:buNone/>
            </a:pPr>
            <a:r>
              <a:rPr lang="pl-PL" sz="2000" dirty="0" smtClean="0"/>
              <a:t>Tel.: 33 874 11 03 lub 33 874 13 15</a:t>
            </a:r>
          </a:p>
          <a:p>
            <a:pPr marL="114300" indent="0">
              <a:buNone/>
            </a:pPr>
            <a:r>
              <a:rPr lang="pl-PL" sz="2000" dirty="0" smtClean="0"/>
              <a:t>Fax.: 33 874 12 85</a:t>
            </a:r>
          </a:p>
          <a:p>
            <a:pPr marL="114300" indent="0">
              <a:buNone/>
            </a:pPr>
            <a:r>
              <a:rPr lang="pl-PL" sz="2000" dirty="0" smtClean="0"/>
              <a:t>Tel. Kom.: 502 116 291</a:t>
            </a:r>
          </a:p>
          <a:p>
            <a:pPr marL="114300" indent="0">
              <a:buNone/>
            </a:pPr>
            <a:endParaRPr lang="pl-PL" sz="2400" dirty="0" smtClean="0"/>
          </a:p>
          <a:p>
            <a:r>
              <a:rPr lang="pl-PL" sz="2400" b="1" dirty="0" smtClean="0"/>
              <a:t>Anna Gierat	</a:t>
            </a:r>
            <a:r>
              <a:rPr lang="pl-PL" sz="1600" dirty="0" smtClean="0"/>
              <a:t>	</a:t>
            </a:r>
          </a:p>
          <a:p>
            <a:pPr lvl="1">
              <a:buFont typeface="Wingdings" pitchFamily="2" charset="2"/>
              <a:buChar char="Ø"/>
            </a:pPr>
            <a:r>
              <a:rPr lang="pl-PL" dirty="0" smtClean="0"/>
              <a:t>e-mail: </a:t>
            </a:r>
            <a:r>
              <a:rPr lang="pl-PL" dirty="0" smtClean="0">
                <a:hlinkClick r:id="rId2"/>
              </a:rPr>
              <a:t>a.gierat@centump-sucha.pl </a:t>
            </a:r>
            <a:endParaRPr lang="pl-PL" dirty="0" smtClean="0"/>
          </a:p>
          <a:p>
            <a:pPr marL="411480" lvl="1" indent="0">
              <a:buNone/>
            </a:pPr>
            <a:endParaRPr lang="pl-PL" sz="1600" dirty="0" smtClean="0"/>
          </a:p>
          <a:p>
            <a:r>
              <a:rPr lang="pl-PL" sz="2400" b="1" dirty="0" smtClean="0"/>
              <a:t>Małgorzata </a:t>
            </a:r>
            <a:r>
              <a:rPr lang="pl-PL" sz="2400" b="1" dirty="0" err="1" smtClean="0"/>
              <a:t>Pyclik</a:t>
            </a:r>
            <a:r>
              <a:rPr lang="pl-PL" sz="2400" b="1" dirty="0" smtClean="0"/>
              <a:t>-Sikora</a:t>
            </a:r>
            <a:r>
              <a:rPr lang="pl-PL" sz="1600" b="1" dirty="0" smtClean="0"/>
              <a:t>	</a:t>
            </a:r>
          </a:p>
          <a:p>
            <a:pPr lvl="1">
              <a:buFont typeface="Wingdings" pitchFamily="2" charset="2"/>
              <a:buChar char="Ø"/>
            </a:pPr>
            <a:r>
              <a:rPr lang="pl-PL" dirty="0" err="1" smtClean="0"/>
              <a:t>e-mail:</a:t>
            </a:r>
            <a:r>
              <a:rPr lang="pl-PL" dirty="0" err="1" smtClean="0">
                <a:hlinkClick r:id="rId3"/>
              </a:rPr>
              <a:t>m.p-sikora@centrump-sucha.pl</a:t>
            </a:r>
            <a:endParaRPr lang="pl-PL" dirty="0"/>
          </a:p>
          <a:p>
            <a:pPr marL="114300" indent="0" algn="ctr">
              <a:buNone/>
            </a:pPr>
            <a:r>
              <a:rPr lang="pl-PL" sz="1600" dirty="0" smtClean="0"/>
              <a:t> </a:t>
            </a:r>
            <a:endParaRPr lang="pl-PL" sz="3600" dirty="0" smtClean="0"/>
          </a:p>
          <a:p>
            <a:pPr marL="114300" indent="0" algn="ctr">
              <a:buNone/>
            </a:pPr>
            <a:r>
              <a:rPr lang="pl-PL" sz="3200" u="sng" dirty="0" smtClean="0"/>
              <a:t>www.nowy-malopolski-przedsiebiorca.pl</a:t>
            </a:r>
            <a:endParaRPr lang="pl-PL" sz="3200" u="sng" dirty="0"/>
          </a:p>
          <a:p>
            <a:pPr marL="114300" indent="0">
              <a:buNone/>
            </a:pP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122423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962674"/>
          </a:xfrm>
        </p:spPr>
        <p:txBody>
          <a:bodyPr/>
          <a:lstStyle/>
          <a:p>
            <a:pPr algn="ctr"/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/>
              <a:t/>
            </a:r>
            <a:br>
              <a:rPr lang="pl-PL" sz="3600" dirty="0"/>
            </a:b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>Stowarzyszenie „Samorządowe Centrum Przedsiębiorczości i Rozwoju” w Suchej Beskidzkiej</a:t>
            </a:r>
            <a:br>
              <a:rPr lang="pl-PL" sz="3600" dirty="0" smtClean="0"/>
            </a:b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>ul. Mickiewicza 175</a:t>
            </a:r>
            <a:br>
              <a:rPr lang="pl-PL" sz="3600" dirty="0" smtClean="0"/>
            </a:br>
            <a:r>
              <a:rPr lang="pl-PL" sz="3600" dirty="0" smtClean="0"/>
              <a:t>34- 200 Sucha Beskidzka</a:t>
            </a:r>
            <a:br>
              <a:rPr lang="pl-PL" sz="3600" dirty="0" smtClean="0"/>
            </a:br>
            <a:r>
              <a:rPr lang="pl-PL" sz="3600" dirty="0"/>
              <a:t/>
            </a:r>
            <a:br>
              <a:rPr lang="pl-PL" sz="3600" dirty="0"/>
            </a:br>
            <a:r>
              <a:rPr lang="pl-PL" sz="3600" dirty="0" smtClean="0"/>
              <a:t>tel. 33 874 11 03 lub 33 874 13 15</a:t>
            </a:r>
            <a:br>
              <a:rPr lang="pl-PL" sz="3600" dirty="0" smtClean="0"/>
            </a:br>
            <a:r>
              <a:rPr lang="pl-PL" sz="3600" dirty="0" smtClean="0"/>
              <a:t>e-mail: </a:t>
            </a:r>
            <a:r>
              <a:rPr lang="pl-PL" sz="3600" u="sng" dirty="0" smtClean="0"/>
              <a:t>sekretariat@centrump-sucha.pl</a:t>
            </a: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>
                <a:hlinkClick r:id="rId2"/>
              </a:rPr>
              <a:t>www.centrump-sucha.pl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3571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106690"/>
          </a:xfrm>
        </p:spPr>
        <p:txBody>
          <a:bodyPr/>
          <a:lstStyle/>
          <a:p>
            <a:pPr algn="ctr"/>
            <a:r>
              <a:rPr lang="pl-PL" dirty="0" smtClean="0"/>
              <a:t>Dziękujemy za uwagę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7119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73968" y="2492896"/>
            <a:ext cx="7620000" cy="2592288"/>
          </a:xfrm>
        </p:spPr>
        <p:txBody>
          <a:bodyPr/>
          <a:lstStyle/>
          <a:p>
            <a:pPr algn="ctr"/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>
                <a:latin typeface="+mn-lt"/>
              </a:rPr>
              <a:t>Aby rozliczyć pożyczkę i wkład własny </a:t>
            </a:r>
            <a:br>
              <a:rPr lang="pl-PL" sz="2000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>Pożyczkobiorca jest w obowiązku przedstawić Funduszowi:</a:t>
            </a:r>
            <a:br>
              <a:rPr lang="pl-PL" sz="2000" dirty="0" smtClean="0">
                <a:latin typeface="+mn-lt"/>
              </a:rPr>
            </a:br>
            <a:r>
              <a:rPr lang="pl-PL" sz="2000" u="sng" dirty="0" smtClean="0">
                <a:latin typeface="+mn-lt"/>
              </a:rPr>
              <a:t>dokumenty księgowe </a:t>
            </a:r>
            <a:br>
              <a:rPr lang="pl-PL" sz="2000" u="sng" dirty="0" smtClean="0">
                <a:latin typeface="+mn-lt"/>
              </a:rPr>
            </a:br>
            <a:r>
              <a:rPr lang="pl-PL" sz="2000" u="sng" dirty="0" smtClean="0">
                <a:latin typeface="+mn-lt"/>
              </a:rPr>
              <a:t>potwierdzające zgodność</a:t>
            </a:r>
            <a:br>
              <a:rPr lang="pl-PL" sz="2000" u="sng" dirty="0" smtClean="0">
                <a:latin typeface="+mn-lt"/>
              </a:rPr>
            </a:br>
            <a:r>
              <a:rPr lang="pl-PL" sz="2000" u="sng" dirty="0" smtClean="0">
                <a:latin typeface="+mn-lt"/>
              </a:rPr>
              <a:t> wykorzystania środków </a:t>
            </a:r>
            <a:r>
              <a:rPr lang="pl-PL" sz="2000" u="sng" dirty="0">
                <a:latin typeface="+mn-lt"/>
              </a:rPr>
              <a:t>pożyczkowych </a:t>
            </a:r>
            <a:r>
              <a:rPr lang="pl-PL" sz="2000" u="sng" dirty="0" smtClean="0">
                <a:latin typeface="+mn-lt"/>
              </a:rPr>
              <a:t>i wkładu własnego </a:t>
            </a:r>
            <a:br>
              <a:rPr lang="pl-PL" sz="2000" u="sng" dirty="0" smtClean="0">
                <a:latin typeface="+mn-lt"/>
              </a:rPr>
            </a:br>
            <a:r>
              <a:rPr lang="pl-PL" sz="2000" u="sng" dirty="0" smtClean="0">
                <a:latin typeface="+mn-lt"/>
              </a:rPr>
              <a:t> z </a:t>
            </a:r>
            <a:r>
              <a:rPr lang="pl-PL" sz="2000" u="sng" dirty="0">
                <a:latin typeface="+mn-lt"/>
              </a:rPr>
              <a:t>celem określonym w umowie </a:t>
            </a:r>
            <a:r>
              <a:rPr lang="pl-PL" sz="2000" u="sng" dirty="0" smtClean="0">
                <a:latin typeface="+mn-lt"/>
              </a:rPr>
              <a:t>pożyczki,       </a:t>
            </a:r>
            <a:r>
              <a:rPr lang="pl-PL" sz="2000" dirty="0" smtClean="0">
                <a:latin typeface="+mn-lt"/>
              </a:rPr>
              <a:t>                                                                               tzn. potwierdzających </a:t>
            </a:r>
            <a:r>
              <a:rPr lang="pl-PL" sz="2000" dirty="0">
                <a:latin typeface="+mn-lt"/>
              </a:rPr>
              <a:t>poniesienie </a:t>
            </a:r>
            <a:r>
              <a:rPr lang="pl-PL" sz="2000" dirty="0" smtClean="0">
                <a:latin typeface="+mn-lt"/>
              </a:rPr>
              <a:t>wydatków.</a:t>
            </a:r>
            <a:r>
              <a:rPr lang="pl-PL" sz="2000" dirty="0">
                <a:latin typeface="+mn-lt"/>
              </a:rPr>
              <a:t/>
            </a:r>
            <a:br>
              <a:rPr lang="pl-PL" sz="2000" dirty="0">
                <a:latin typeface="+mn-lt"/>
              </a:rPr>
            </a:br>
            <a:r>
              <a:rPr lang="pl-PL" sz="4000" dirty="0"/>
              <a:t/>
            </a:r>
            <a:br>
              <a:rPr lang="pl-PL" sz="4000" dirty="0"/>
            </a:br>
            <a:endParaRPr lang="pl-PL" sz="40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755576" y="332656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/>
              <a:t>Fundusz Pożyczkowy </a:t>
            </a:r>
          </a:p>
          <a:p>
            <a:pPr algn="ctr"/>
            <a:r>
              <a:rPr lang="pl-PL" sz="3600" dirty="0" smtClean="0"/>
              <a:t>„Nowy Małopolski Przedsiębiorca”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1102980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000" dirty="0" smtClean="0"/>
              <a:t>Fundusz Pożyczkowy </a:t>
            </a:r>
            <a:br>
              <a:rPr lang="pl-PL" sz="4000" dirty="0" smtClean="0"/>
            </a:br>
            <a:r>
              <a:rPr lang="pl-PL" sz="4000" dirty="0" smtClean="0"/>
              <a:t>„Nowy Małopolski Przedsiębiorca”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2204864"/>
            <a:ext cx="7056784" cy="345638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spcBef>
                <a:spcPct val="0"/>
              </a:spcBef>
              <a:buNone/>
            </a:pPr>
            <a:endParaRPr lang="pl-PL" sz="2000" dirty="0" smtClean="0"/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None/>
            </a:pPr>
            <a:endParaRPr lang="pl-PL" sz="2000" dirty="0"/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pl-PL" sz="2000" dirty="0" smtClean="0"/>
              <a:t>Jeżeli Pożyczkobiorca </a:t>
            </a:r>
            <a:r>
              <a:rPr lang="pl-PL" sz="2000" dirty="0"/>
              <a:t>dokonuje zakupu od przedsiębiorstwa będącego płatnikiem VAT</a:t>
            </a:r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None/>
            </a:pPr>
            <a:endParaRPr lang="pl-PL" sz="2000" dirty="0"/>
          </a:p>
          <a:p>
            <a:pPr marL="0" indent="0" algn="ctr">
              <a:lnSpc>
                <a:spcPct val="90000"/>
              </a:lnSpc>
              <a:spcBef>
                <a:spcPct val="0"/>
              </a:spcBef>
              <a:buNone/>
            </a:pPr>
            <a:r>
              <a:rPr lang="pl-PL" sz="4400" b="1" dirty="0"/>
              <a:t>FAKTURA VAT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endParaRPr lang="pl-PL" sz="2400" dirty="0"/>
          </a:p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pl-PL" sz="2400" dirty="0" smtClean="0"/>
              <a:t>Uwaga</a:t>
            </a:r>
            <a:r>
              <a:rPr lang="pl-PL" sz="2400" dirty="0"/>
              <a:t>: dopuszczalne jest wystawienie faktury pro forma w przypadku dokonywania </a:t>
            </a:r>
            <a:r>
              <a:rPr lang="pl-PL" sz="2400" dirty="0" err="1" smtClean="0"/>
              <a:t>przedpłatności</a:t>
            </a:r>
            <a:r>
              <a:rPr lang="pl-PL" sz="2400" dirty="0"/>
              <a:t>.</a:t>
            </a:r>
          </a:p>
          <a:p>
            <a:pPr marL="0" indent="0" algn="ctr">
              <a:lnSpc>
                <a:spcPct val="90000"/>
              </a:lnSpc>
              <a:spcBef>
                <a:spcPct val="0"/>
              </a:spcBef>
              <a:buNone/>
            </a:pPr>
            <a:endParaRPr lang="pl-PL" sz="2400" dirty="0"/>
          </a:p>
          <a:p>
            <a:pPr marL="11430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9111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000" dirty="0"/>
              <a:t>Fundusz Pożyczkowy </a:t>
            </a:r>
            <a:br>
              <a:rPr lang="pl-PL" sz="4000" dirty="0"/>
            </a:br>
            <a:r>
              <a:rPr lang="pl-PL" sz="4000" dirty="0"/>
              <a:t>„Nowy Małopolski Przedsiębiorca”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ct val="0"/>
              </a:spcBef>
              <a:buNone/>
            </a:pPr>
            <a:endParaRPr lang="pl-PL" sz="2400" b="1" dirty="0" smtClean="0"/>
          </a:p>
          <a:p>
            <a:pPr marL="0" indent="0" algn="ctr">
              <a:spcBef>
                <a:spcPct val="0"/>
              </a:spcBef>
              <a:buNone/>
            </a:pPr>
            <a:endParaRPr lang="pl-PL" sz="2400" b="1" dirty="0"/>
          </a:p>
          <a:p>
            <a:pPr marL="0" indent="0" algn="ctr">
              <a:spcBef>
                <a:spcPct val="0"/>
              </a:spcBef>
              <a:buNone/>
            </a:pPr>
            <a:endParaRPr lang="pl-PL" sz="2400" b="1" dirty="0" smtClean="0"/>
          </a:p>
          <a:p>
            <a:pPr marL="0" indent="0" algn="ctr">
              <a:spcBef>
                <a:spcPct val="0"/>
              </a:spcBef>
              <a:buNone/>
            </a:pPr>
            <a:r>
              <a:rPr lang="pl-PL" sz="2400" dirty="0" smtClean="0"/>
              <a:t>Jeżeli Pożyczkobiorca </a:t>
            </a:r>
            <a:r>
              <a:rPr lang="pl-PL" sz="2400" dirty="0"/>
              <a:t>dokonuje zakupu </a:t>
            </a:r>
            <a:r>
              <a:rPr lang="pl-PL" sz="2400" dirty="0" smtClean="0"/>
              <a:t>                                            od </a:t>
            </a:r>
            <a:r>
              <a:rPr lang="pl-PL" sz="2400" dirty="0"/>
              <a:t>przedsiębiorstwa 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pl-PL" sz="2400" dirty="0"/>
              <a:t>nie będącego płatnikiem VAT</a:t>
            </a:r>
          </a:p>
          <a:p>
            <a:pPr marL="0" indent="0" algn="just">
              <a:spcBef>
                <a:spcPct val="0"/>
              </a:spcBef>
              <a:buNone/>
            </a:pPr>
            <a:endParaRPr lang="pl-PL" sz="2400" b="1" dirty="0"/>
          </a:p>
          <a:p>
            <a:pPr marL="0" indent="0" algn="just">
              <a:spcBef>
                <a:spcPct val="0"/>
              </a:spcBef>
              <a:buNone/>
            </a:pPr>
            <a:endParaRPr lang="pl-PL" sz="2400" dirty="0"/>
          </a:p>
          <a:p>
            <a:pPr marL="0" indent="0" algn="ctr">
              <a:spcBef>
                <a:spcPct val="0"/>
              </a:spcBef>
              <a:buNone/>
            </a:pPr>
            <a:r>
              <a:rPr lang="pl-PL" sz="4400" b="1" dirty="0"/>
              <a:t>RACHUNEK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0852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000" dirty="0"/>
              <a:t>Fundusz Pożyczkowy </a:t>
            </a:r>
            <a:br>
              <a:rPr lang="pl-PL" sz="4000" dirty="0"/>
            </a:br>
            <a:r>
              <a:rPr lang="pl-PL" sz="4000" dirty="0"/>
              <a:t>„Nowy Małopolski Przedsiębiorca”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7486009"/>
              </p:ext>
            </p:extLst>
          </p:nvPr>
        </p:nvGraphicFramePr>
        <p:xfrm>
          <a:off x="539552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rostokąt 2"/>
          <p:cNvSpPr/>
          <p:nvPr/>
        </p:nvSpPr>
        <p:spPr>
          <a:xfrm>
            <a:off x="1043608" y="1628800"/>
            <a:ext cx="6192688" cy="4747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endParaRPr lang="pl-PL" sz="2400" dirty="0" smtClean="0"/>
          </a:p>
          <a:p>
            <a:pPr algn="just">
              <a:spcBef>
                <a:spcPct val="0"/>
              </a:spcBef>
            </a:pPr>
            <a:endParaRPr lang="pl-PL" sz="2400" dirty="0" smtClean="0"/>
          </a:p>
          <a:p>
            <a:pPr algn="just">
              <a:spcBef>
                <a:spcPct val="0"/>
              </a:spcBef>
            </a:pPr>
            <a:endParaRPr lang="pl-PL" sz="2400" dirty="0" smtClean="0"/>
          </a:p>
          <a:p>
            <a:pPr algn="ctr">
              <a:spcBef>
                <a:spcPct val="0"/>
              </a:spcBef>
            </a:pPr>
            <a:r>
              <a:rPr lang="pl-PL" sz="2400" dirty="0" smtClean="0"/>
              <a:t>Jeżeli Pożyczkobiorca </a:t>
            </a:r>
            <a:r>
              <a:rPr lang="pl-PL" sz="2400" dirty="0"/>
              <a:t>dokonuje zakupu od osoby fizycznej</a:t>
            </a:r>
          </a:p>
          <a:p>
            <a:pPr algn="just">
              <a:spcBef>
                <a:spcPct val="0"/>
              </a:spcBef>
            </a:pPr>
            <a:endParaRPr lang="pl-PL" dirty="0" smtClean="0"/>
          </a:p>
          <a:p>
            <a:pPr algn="just">
              <a:spcBef>
                <a:spcPct val="0"/>
              </a:spcBef>
            </a:pPr>
            <a:endParaRPr lang="pl-PL" dirty="0"/>
          </a:p>
          <a:p>
            <a:pPr algn="ctr">
              <a:spcBef>
                <a:spcPct val="0"/>
              </a:spcBef>
            </a:pPr>
            <a:r>
              <a:rPr lang="pl-PL" sz="3500" b="1" dirty="0" smtClean="0"/>
              <a:t>   UMOWA KUPNA-SPRZEDAŻY</a:t>
            </a:r>
          </a:p>
          <a:p>
            <a:pPr algn="ctr">
              <a:spcBef>
                <a:spcPct val="0"/>
              </a:spcBef>
            </a:pPr>
            <a:endParaRPr lang="pl-PL" sz="1050" b="1" dirty="0"/>
          </a:p>
          <a:p>
            <a:pPr algn="ctr">
              <a:spcBef>
                <a:spcPct val="0"/>
              </a:spcBef>
            </a:pPr>
            <a:r>
              <a:rPr lang="pl-PL" sz="3500" b="1" dirty="0"/>
              <a:t>PROTOKÓŁ </a:t>
            </a:r>
            <a:r>
              <a:rPr lang="pl-PL" sz="3500" b="1" dirty="0" smtClean="0"/>
              <a:t>ODBIORU </a:t>
            </a:r>
            <a:r>
              <a:rPr lang="pl-PL" sz="1600" b="1" dirty="0" smtClean="0"/>
              <a:t>(wymagany, jeżeli                 w umowie kupna-sprzedaży brak informacji o odbiorze np. zakupionej przez Pożyczkobiorcę - Kupującego rzeczy i/lub otrzymania przez  Sprzedającego zapłaty)</a:t>
            </a:r>
          </a:p>
          <a:p>
            <a:pPr algn="ctr">
              <a:spcBef>
                <a:spcPct val="0"/>
              </a:spcBef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008454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000" dirty="0"/>
              <a:t>Fundusz Pożyczkowy </a:t>
            </a:r>
            <a:br>
              <a:rPr lang="pl-PL" sz="4000" dirty="0"/>
            </a:br>
            <a:r>
              <a:rPr lang="pl-PL" sz="4000" dirty="0"/>
              <a:t>„Nowy Małopolski Przedsiębiorca”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7874284"/>
              </p:ext>
            </p:extLst>
          </p:nvPr>
        </p:nvGraphicFramePr>
        <p:xfrm>
          <a:off x="539552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rostokąt 2"/>
          <p:cNvSpPr/>
          <p:nvPr/>
        </p:nvSpPr>
        <p:spPr>
          <a:xfrm>
            <a:off x="1043608" y="1628800"/>
            <a:ext cx="61926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endParaRPr lang="pl-PL" sz="2400" dirty="0" smtClean="0"/>
          </a:p>
          <a:p>
            <a:pPr algn="just">
              <a:spcBef>
                <a:spcPct val="0"/>
              </a:spcBef>
            </a:pPr>
            <a:endParaRPr lang="pl-PL" sz="2400" dirty="0" smtClean="0"/>
          </a:p>
          <a:p>
            <a:pPr algn="just">
              <a:spcBef>
                <a:spcPct val="0"/>
              </a:spcBef>
            </a:pPr>
            <a:r>
              <a:rPr lang="pl-PL" sz="2400" dirty="0" smtClean="0"/>
              <a:t>Do dokumentów potwierdzających zgodność wykorzystania środków pożyczkowych i wkładu własnego z celem określonym w umowie pożyczki (potwierdzających poniesienie wydatków) </a:t>
            </a:r>
            <a:r>
              <a:rPr lang="pl-PL" sz="2400" u="sng" dirty="0" smtClean="0"/>
              <a:t>należy załączyć dokumenty potwierdzające faktyczne dokonanie zapłaty.</a:t>
            </a:r>
            <a:r>
              <a:rPr lang="pl-PL" sz="2400" dirty="0" smtClean="0"/>
              <a:t>       Z treści dokumentu potwierdzającego faktyczne dokonanie zapłaty musi jednoznacznie wynikać, iż zapłata dotyczy konkretnego wydatku (np. numer Faktury VAT/Rachunku, itd.)</a:t>
            </a:r>
          </a:p>
        </p:txBody>
      </p:sp>
    </p:spTree>
    <p:extLst>
      <p:ext uri="{BB962C8B-B14F-4D97-AF65-F5344CB8AC3E}">
        <p14:creationId xmlns:p14="http://schemas.microsoft.com/office/powerpoint/2010/main" val="1302921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000" dirty="0"/>
              <a:t>Fundusz Pożyczkowy </a:t>
            </a:r>
            <a:br>
              <a:rPr lang="pl-PL" sz="4000" dirty="0"/>
            </a:br>
            <a:r>
              <a:rPr lang="pl-PL" sz="4000" dirty="0"/>
              <a:t>„Nowy Małopolski Przedsiębiorca”</a:t>
            </a:r>
          </a:p>
        </p:txBody>
      </p:sp>
      <p:sp>
        <p:nvSpPr>
          <p:cNvPr id="5" name="Prostokąt 4"/>
          <p:cNvSpPr/>
          <p:nvPr/>
        </p:nvSpPr>
        <p:spPr>
          <a:xfrm>
            <a:off x="827584" y="1351508"/>
            <a:ext cx="684076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pl-PL" sz="2400" b="1" dirty="0" smtClean="0"/>
          </a:p>
          <a:p>
            <a:pPr>
              <a:lnSpc>
                <a:spcPct val="80000"/>
              </a:lnSpc>
            </a:pPr>
            <a:endParaRPr lang="pl-PL" sz="2400" b="1" dirty="0" smtClean="0"/>
          </a:p>
          <a:p>
            <a:pPr>
              <a:lnSpc>
                <a:spcPct val="80000"/>
              </a:lnSpc>
            </a:pPr>
            <a:endParaRPr lang="pl-PL" sz="900" b="1" dirty="0" smtClean="0"/>
          </a:p>
          <a:p>
            <a:pPr>
              <a:lnSpc>
                <a:spcPct val="80000"/>
              </a:lnSpc>
            </a:pPr>
            <a:r>
              <a:rPr lang="pl-PL" sz="2400" b="1" dirty="0" smtClean="0"/>
              <a:t>Potwierdzenie </a:t>
            </a:r>
            <a:r>
              <a:rPr lang="pl-PL" sz="2400" b="1" dirty="0"/>
              <a:t>zapłaty:</a:t>
            </a:r>
          </a:p>
          <a:p>
            <a:pPr>
              <a:lnSpc>
                <a:spcPct val="80000"/>
              </a:lnSpc>
            </a:pPr>
            <a:endParaRPr lang="pl-PL" sz="1600" dirty="0" smtClean="0"/>
          </a:p>
          <a:p>
            <a:pPr>
              <a:lnSpc>
                <a:spcPct val="80000"/>
              </a:lnSpc>
            </a:pPr>
            <a:endParaRPr lang="pl-PL" sz="1600" dirty="0"/>
          </a:p>
          <a:p>
            <a:pPr marL="342900" indent="-342900" algn="just">
              <a:lnSpc>
                <a:spcPct val="80000"/>
              </a:lnSpc>
              <a:buFont typeface="Arial" pitchFamily="34" charset="0"/>
              <a:buChar char="•"/>
            </a:pPr>
            <a:r>
              <a:rPr lang="pl-PL" sz="1600" b="1" dirty="0" smtClean="0"/>
              <a:t>Potwierdzenie </a:t>
            </a:r>
            <a:r>
              <a:rPr lang="pl-PL" sz="1600" b="1" dirty="0"/>
              <a:t>wykonania przelewu </a:t>
            </a:r>
            <a:r>
              <a:rPr lang="pl-PL" sz="1600" dirty="0"/>
              <a:t>(wydruk z konta </a:t>
            </a:r>
            <a:r>
              <a:rPr lang="pl-PL" sz="1600" dirty="0" smtClean="0"/>
              <a:t> internetowego                  lub </a:t>
            </a:r>
            <a:r>
              <a:rPr lang="pl-PL" sz="1600" dirty="0"/>
              <a:t>wyciąg bankowy</a:t>
            </a:r>
            <a:r>
              <a:rPr lang="pl-PL" sz="1600" dirty="0" smtClean="0"/>
              <a:t>)</a:t>
            </a:r>
          </a:p>
          <a:p>
            <a:pPr algn="just">
              <a:lnSpc>
                <a:spcPct val="80000"/>
              </a:lnSpc>
            </a:pPr>
            <a:endParaRPr lang="pl-PL" sz="1600" dirty="0"/>
          </a:p>
          <a:p>
            <a:pPr marL="342900" indent="-342900" algn="just">
              <a:lnSpc>
                <a:spcPct val="80000"/>
              </a:lnSpc>
              <a:buFont typeface="Arial" pitchFamily="34" charset="0"/>
              <a:buChar char="•"/>
            </a:pPr>
            <a:r>
              <a:rPr lang="pl-PL" sz="1600" b="1" dirty="0" smtClean="0"/>
              <a:t>Gotówk</a:t>
            </a:r>
            <a:r>
              <a:rPr lang="pl-PL" sz="1600" dirty="0" smtClean="0"/>
              <a:t>a </a:t>
            </a:r>
            <a:r>
              <a:rPr lang="pl-PL" sz="1600" dirty="0"/>
              <a:t>(KP, lub adnotacja na fakturze: „Zapłacono gotówką</a:t>
            </a:r>
            <a:r>
              <a:rPr lang="pl-PL" sz="1600" dirty="0" smtClean="0"/>
              <a:t>”)</a:t>
            </a:r>
          </a:p>
          <a:p>
            <a:pPr algn="just">
              <a:lnSpc>
                <a:spcPct val="80000"/>
              </a:lnSpc>
            </a:pPr>
            <a:endParaRPr lang="pl-PL" sz="1600" dirty="0"/>
          </a:p>
          <a:p>
            <a:pPr marL="285750" indent="-285750" algn="just">
              <a:lnSpc>
                <a:spcPct val="80000"/>
              </a:lnSpc>
              <a:buFont typeface="Arial" pitchFamily="34" charset="0"/>
              <a:buChar char="•"/>
            </a:pPr>
            <a:r>
              <a:rPr lang="pl-PL" sz="1600" b="1" dirty="0" smtClean="0"/>
              <a:t>„</a:t>
            </a:r>
            <a:r>
              <a:rPr lang="pl-PL" sz="1600" b="1" dirty="0"/>
              <a:t>Za pobraniem” </a:t>
            </a:r>
            <a:r>
              <a:rPr lang="pl-PL" sz="1600" dirty="0"/>
              <a:t>– dopuszczalna forma zapisu w przypadku </a:t>
            </a:r>
            <a:br>
              <a:rPr lang="pl-PL" sz="1600" dirty="0"/>
            </a:br>
            <a:r>
              <a:rPr lang="pl-PL" sz="1600" dirty="0" smtClean="0"/>
              <a:t>dostarczenia </a:t>
            </a:r>
            <a:r>
              <a:rPr lang="pl-PL" sz="1600" dirty="0"/>
              <a:t>przesyłki </a:t>
            </a:r>
            <a:r>
              <a:rPr lang="pl-PL" sz="1600" dirty="0" smtClean="0"/>
              <a:t>kurierskiej (wskazane jest zachowanie list u przewozowego)</a:t>
            </a:r>
          </a:p>
          <a:p>
            <a:pPr algn="just">
              <a:lnSpc>
                <a:spcPct val="80000"/>
              </a:lnSpc>
            </a:pPr>
            <a:endParaRPr lang="pl-PL" sz="1600" dirty="0"/>
          </a:p>
          <a:p>
            <a:pPr marL="285750" indent="-285750" algn="just">
              <a:lnSpc>
                <a:spcPct val="80000"/>
              </a:lnSpc>
              <a:buFont typeface="Arial" pitchFamily="34" charset="0"/>
              <a:buChar char="•"/>
            </a:pPr>
            <a:r>
              <a:rPr lang="pl-PL" sz="1600" b="1" dirty="0" smtClean="0"/>
              <a:t>„</a:t>
            </a:r>
            <a:r>
              <a:rPr lang="pl-PL" sz="1600" b="1" dirty="0"/>
              <a:t>zapłacono kartą płatniczą” </a:t>
            </a:r>
            <a:r>
              <a:rPr lang="pl-PL" sz="1600" dirty="0"/>
              <a:t>– dopuszczalna forma wraz z </a:t>
            </a:r>
            <a:r>
              <a:rPr lang="pl-PL" sz="1600" dirty="0" smtClean="0"/>
              <a:t>wydrukiem z </a:t>
            </a:r>
            <a:r>
              <a:rPr lang="pl-PL" sz="1600" dirty="0"/>
              <a:t>konta internetowego lub wyciągiem </a:t>
            </a:r>
            <a:r>
              <a:rPr lang="pl-PL" sz="1600" dirty="0" smtClean="0"/>
              <a:t>bankowym</a:t>
            </a:r>
          </a:p>
          <a:p>
            <a:pPr marL="285750" indent="-285750" algn="just">
              <a:lnSpc>
                <a:spcPct val="80000"/>
              </a:lnSpc>
              <a:buFont typeface="Arial" pitchFamily="34" charset="0"/>
              <a:buChar char="•"/>
            </a:pPr>
            <a:endParaRPr lang="pl-PL" sz="1600" dirty="0"/>
          </a:p>
          <a:p>
            <a:pPr marL="285750" indent="-285750" algn="just">
              <a:lnSpc>
                <a:spcPct val="80000"/>
              </a:lnSpc>
              <a:buFont typeface="Arial" pitchFamily="34" charset="0"/>
              <a:buChar char="•"/>
            </a:pPr>
            <a:r>
              <a:rPr lang="pl-PL" sz="1600" b="1" dirty="0"/>
              <a:t>potwierdzenie uiszczenia podatku od czynności </a:t>
            </a:r>
            <a:r>
              <a:rPr lang="pl-PL" sz="1600" b="1" dirty="0" smtClean="0"/>
              <a:t>cywilno-prawnych </a:t>
            </a:r>
            <a:r>
              <a:rPr lang="pl-PL" sz="1600" dirty="0"/>
              <a:t>(opłacenie podatku wymagane w przypadku </a:t>
            </a:r>
            <a:r>
              <a:rPr lang="pl-PL" sz="1600" dirty="0" smtClean="0"/>
              <a:t>zakupu </a:t>
            </a:r>
            <a:r>
              <a:rPr lang="pl-PL" sz="1600" dirty="0"/>
              <a:t>środków o wartości powyżej 1000 zł brutto) </a:t>
            </a:r>
          </a:p>
          <a:p>
            <a:pPr marL="285750" indent="-285750" algn="just">
              <a:lnSpc>
                <a:spcPct val="80000"/>
              </a:lnSpc>
              <a:buFont typeface="Arial" pitchFamily="34" charset="0"/>
              <a:buChar char="•"/>
            </a:pPr>
            <a:endParaRPr lang="pl-PL" sz="1600" dirty="0"/>
          </a:p>
          <a:p>
            <a:pPr marL="285750" indent="-285750" algn="just">
              <a:lnSpc>
                <a:spcPct val="80000"/>
              </a:lnSpc>
              <a:buFont typeface="Arial" pitchFamily="34" charset="0"/>
              <a:buChar char="•"/>
            </a:pPr>
            <a:r>
              <a:rPr lang="pl-PL" sz="1600" b="1" dirty="0" smtClean="0"/>
              <a:t>potwierdzona </a:t>
            </a:r>
            <a:r>
              <a:rPr lang="pl-PL" sz="1600" b="1" dirty="0"/>
              <a:t>za zgodność z oryginałem </a:t>
            </a:r>
            <a:r>
              <a:rPr lang="pl-PL" sz="1600" b="1" dirty="0" smtClean="0"/>
              <a:t>kopia dokumentów rejestrowych </a:t>
            </a:r>
            <a:r>
              <a:rPr lang="pl-PL" sz="1600" b="1" dirty="0"/>
              <a:t>potwierdzających zakup przez </a:t>
            </a:r>
            <a:r>
              <a:rPr lang="pl-PL" sz="1600" b="1" dirty="0" smtClean="0"/>
              <a:t>Pożyczkobiorcę </a:t>
            </a:r>
            <a:r>
              <a:rPr lang="pl-PL" sz="1600" dirty="0" smtClean="0"/>
              <a:t>(</a:t>
            </a:r>
            <a:r>
              <a:rPr lang="pl-PL" sz="1600" dirty="0"/>
              <a:t>w przypadku zakupu samochodu)</a:t>
            </a:r>
          </a:p>
          <a:p>
            <a:pPr>
              <a:lnSpc>
                <a:spcPct val="80000"/>
              </a:lnSpc>
            </a:pPr>
            <a:endParaRPr lang="pl-PL" dirty="0"/>
          </a:p>
          <a:p>
            <a:pPr>
              <a:lnSpc>
                <a:spcPct val="80000"/>
              </a:lnSpc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480842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yleganie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Pakiet 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ierzchołek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1248</TotalTime>
  <Words>1625</Words>
  <Application>Microsoft Office PowerPoint</Application>
  <PresentationFormat>Pokaz na ekranie (4:3)</PresentationFormat>
  <Paragraphs>374</Paragraphs>
  <Slides>34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34</vt:i4>
      </vt:variant>
    </vt:vector>
  </HeadingPairs>
  <TitlesOfParts>
    <vt:vector size="35" baseType="lpstr">
      <vt:lpstr>Przyleganie</vt:lpstr>
      <vt:lpstr>FUNDUSZ POŻYCZKOWY  „NOWY MAŁOPOLSKI PRZEDSIĘBIORCA”</vt:lpstr>
      <vt:lpstr>Fundusz Pożyczkowy  „Nowy Małopolski Przedsiębiorca”</vt:lpstr>
      <vt:lpstr>   </vt:lpstr>
      <vt:lpstr>    Aby rozliczyć pożyczkę i wkład własny  Pożyczkobiorca jest w obowiązku przedstawić Funduszowi: dokumenty księgowe  potwierdzające zgodność  wykorzystania środków pożyczkowych i wkładu własnego   z celem określonym w umowie pożyczki,                                                                                      tzn. potwierdzających poniesienie wydatków.  </vt:lpstr>
      <vt:lpstr>Fundusz Pożyczkowy  „Nowy Małopolski Przedsiębiorca”</vt:lpstr>
      <vt:lpstr>Fundusz Pożyczkowy  „Nowy Małopolski Przedsiębiorca”</vt:lpstr>
      <vt:lpstr>Fundusz Pożyczkowy  „Nowy Małopolski Przedsiębiorca”</vt:lpstr>
      <vt:lpstr>Fundusz Pożyczkowy  „Nowy Małopolski Przedsiębiorca”</vt:lpstr>
      <vt:lpstr>Fundusz Pożyczkowy  „Nowy Małopolski Przedsiębiorca”</vt:lpstr>
      <vt:lpstr>Fundusz Pożyczkowy  „Nowy Małopolski Przedsiębiorca”</vt:lpstr>
      <vt:lpstr>Fundusz Pożyczkowy  „Nowy Małopolski Przedsiębiorca”</vt:lpstr>
      <vt:lpstr>Fundusz Pożyczkowy  „Nowy Małopolski Przedsiębiorca”</vt:lpstr>
      <vt:lpstr>Fundusz Pożyczkowy  „Nowy Małopolski Przedsiębiorca”</vt:lpstr>
      <vt:lpstr>Fundusz Pożyczkowy  „Nowy Małopolski Przedsiębiorca”</vt:lpstr>
      <vt:lpstr>Fundusz Pożyczkowy  „Nowy Małopolski Przedsiębiorca”</vt:lpstr>
      <vt:lpstr>Fundusz Pożyczkowy  „Nowy Małopolski Przedsiębiorca”</vt:lpstr>
      <vt:lpstr>Fundusz Pożyczkowy  „Nowy Małopolski Przedsiębiorca”</vt:lpstr>
      <vt:lpstr>Fundusz Pożyczkowy  „Nowy Małopolski Przedsiębiorca” </vt:lpstr>
      <vt:lpstr>Fundusz Pożyczkowy  „Nowy Małopolski Przedsiębiorca”</vt:lpstr>
      <vt:lpstr>Fundusz Pożyczkowy  „Nowy Małopolski Przedsiębiorca”</vt:lpstr>
      <vt:lpstr>Fundusz Pożyczkowy  „Nowy Małopolski Przedsiębiorca”</vt:lpstr>
      <vt:lpstr>Fundusz Pożyczkowy  „Nowy Małopolski Przedsiębiorca”</vt:lpstr>
      <vt:lpstr>Fundusz Pożyczkowy  „Nowy Małopolski Przedsiębiorca”</vt:lpstr>
      <vt:lpstr>Fundusz Pożyczkowy  „Nowy Małopolski Przedsiębiorca”</vt:lpstr>
      <vt:lpstr>Fundusz Pożyczkowy  „Nowy Małopolski Przedsiębiorca”</vt:lpstr>
      <vt:lpstr>Fundusz Pożyczkowy  „Nowy Małopolski Przedsiębiorca”</vt:lpstr>
      <vt:lpstr>Fundusz Pożyczkowy  „Nowy Małopolski Przedsiębiorca”</vt:lpstr>
      <vt:lpstr>Fundusz Pożyczkowy  „Nowy Małopolski Przedsiębiorca”</vt:lpstr>
      <vt:lpstr>Fundusz Pożyczkowy  „Nowy Małopolski Przedsiębiorca”</vt:lpstr>
      <vt:lpstr>Fundusz Pożyczkowy  „Nowy Małopolski Przedsiębiorca”</vt:lpstr>
      <vt:lpstr>Fundusz Pożyczkowy  „Nowy Małopolski Przedsiębiorca”</vt:lpstr>
      <vt:lpstr>Fundusz Pożyczkowy  „Nowy Małopolski Przedsiębiorca” </vt:lpstr>
      <vt:lpstr>   Stowarzyszenie „Samorządowe Centrum Przedsiębiorczości i Rozwoju” w Suchej Beskidzkiej  ul. Mickiewicza 175 34- 200 Sucha Beskidzka  tel. 33 874 11 03 lub 33 874 13 15 e-mail: sekretariat@centrump-sucha.pl www.centrump-sucha.pl  </vt:lpstr>
      <vt:lpstr>Dziękujemy za uwagę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Gierat</dc:creator>
  <cp:lastModifiedBy>User</cp:lastModifiedBy>
  <cp:revision>164</cp:revision>
  <cp:lastPrinted>2013-08-29T11:58:47Z</cp:lastPrinted>
  <dcterms:created xsi:type="dcterms:W3CDTF">2013-03-20T18:45:26Z</dcterms:created>
  <dcterms:modified xsi:type="dcterms:W3CDTF">2013-10-24T13:05:29Z</dcterms:modified>
</cp:coreProperties>
</file>